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38" r:id="rId1"/>
  </p:sldMasterIdLst>
  <p:notesMasterIdLst>
    <p:notesMasterId r:id="rId25"/>
  </p:notesMasterIdLst>
  <p:sldIdLst>
    <p:sldId id="257" r:id="rId2"/>
    <p:sldId id="280" r:id="rId3"/>
    <p:sldId id="289" r:id="rId4"/>
    <p:sldId id="269" r:id="rId5"/>
    <p:sldId id="273" r:id="rId6"/>
    <p:sldId id="274" r:id="rId7"/>
    <p:sldId id="294" r:id="rId8"/>
    <p:sldId id="276" r:id="rId9"/>
    <p:sldId id="270" r:id="rId10"/>
    <p:sldId id="263" r:id="rId11"/>
    <p:sldId id="285" r:id="rId12"/>
    <p:sldId id="286" r:id="rId13"/>
    <p:sldId id="281" r:id="rId14"/>
    <p:sldId id="287" r:id="rId15"/>
    <p:sldId id="291" r:id="rId16"/>
    <p:sldId id="290" r:id="rId17"/>
    <p:sldId id="277" r:id="rId18"/>
    <p:sldId id="283" r:id="rId19"/>
    <p:sldId id="292" r:id="rId20"/>
    <p:sldId id="282" r:id="rId21"/>
    <p:sldId id="275" r:id="rId22"/>
    <p:sldId id="272" r:id="rId23"/>
    <p:sldId id="266"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CFFC8-41C5-4FF7-8CE2-E9F3EB100EDD}" type="datetimeFigureOut">
              <a:rPr lang="en-IN" smtClean="0"/>
              <a:t>23-10-2024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7ADAA4-83F6-43DF-A30B-A57408508D7E}" type="slidenum">
              <a:rPr lang="en-IN" smtClean="0"/>
              <a:t>‹#›</a:t>
            </a:fld>
            <a:endParaRPr lang="en-IN"/>
          </a:p>
        </p:txBody>
      </p:sp>
    </p:spTree>
    <p:extLst>
      <p:ext uri="{BB962C8B-B14F-4D97-AF65-F5344CB8AC3E}">
        <p14:creationId xmlns:p14="http://schemas.microsoft.com/office/powerpoint/2010/main" val="193343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6"/>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200">
                <a:solidFill>
                  <a:srgbClr val="000000"/>
                </a:solidFill>
                <a:latin typeface="Times New Roman" panose="02020603050405020304" pitchFamily="18" charset="0"/>
              </a:defRPr>
            </a:lvl9pPr>
          </a:lstStyle>
          <a:p>
            <a:pPr>
              <a:spcBef>
                <a:spcPct val="0"/>
              </a:spcBef>
            </a:pPr>
            <a:fld id="{B3CFF284-CAD6-4BA3-A58F-DC53A26D253C}" type="slidenum">
              <a:rPr lang="en-IN" altLang="en-US" sz="1400"/>
              <a:pPr>
                <a:spcBef>
                  <a:spcPct val="0"/>
                </a:spcBef>
              </a:pPr>
              <a:t>2</a:t>
            </a:fld>
            <a:endParaRPr lang="en-IN" altLang="en-US" sz="1400"/>
          </a:p>
        </p:txBody>
      </p:sp>
      <p:sp>
        <p:nvSpPr>
          <p:cNvPr id="11267" name="Rectangle 1"/>
          <p:cNvSpPr>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8" name="Rectangle 2"/>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63708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accent2">
                    <a:lumMod val="75000"/>
                  </a:schemeClr>
                </a:solidFill>
                <a:latin typeface="Times New Roman" panose="02020603050405020304" pitchFamily="18" charset="0"/>
                <a:cs typeface="Times New Roman" panose="02020603050405020304" pitchFamily="18" charset="0"/>
              </a:rPr>
              <a:t>Literature Survey</a:t>
            </a: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7ADAA4-83F6-43DF-A30B-A57408508D7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34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428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7ADAA4-83F6-43DF-A30B-A57408508D7E}" type="slidenum">
              <a:rPr lang="en-IN" smtClean="0"/>
              <a:t>22</a:t>
            </a:fld>
            <a:endParaRPr lang="en-IN"/>
          </a:p>
        </p:txBody>
      </p:sp>
    </p:spTree>
    <p:extLst>
      <p:ext uri="{BB962C8B-B14F-4D97-AF65-F5344CB8AC3E}">
        <p14:creationId xmlns:p14="http://schemas.microsoft.com/office/powerpoint/2010/main" val="387656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7647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C5B261-8843-42D1-AAFC-05E20E2D9B97}"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tabLst>
                <a:tab pos="0" algn="l"/>
              </a:tabLst>
            </a:pPr>
            <a:fld id="{71D6CC6B-F2BF-496C-97CF-956D35F41284}" type="slidenum">
              <a:rPr lang="en" sz="1000" b="0" strike="noStrike" spc="-1" smtClean="0">
                <a:solidFill>
                  <a:srgbClr val="FFFBF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779081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C5B261-8843-42D1-AAFC-05E20E2D9B97}"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tabLst>
                <a:tab pos="0" algn="l"/>
              </a:tabLst>
            </a:pPr>
            <a:fld id="{71D6CC6B-F2BF-496C-97CF-956D35F41284}" type="slidenum">
              <a:rPr lang="en" sz="1000" b="0" strike="noStrike" spc="-1" smtClean="0">
                <a:solidFill>
                  <a:srgbClr val="FFFBF0"/>
                </a:solidFill>
                <a:latin typeface="Old Standard TT"/>
                <a:ea typeface="Old Standard TT"/>
              </a:rPr>
              <a:t>‹#›</a:t>
            </a:fld>
            <a:endParaRPr lang="en-IN" sz="1000" b="0" strike="noStrike" spc="-1">
              <a:latin typeface="Times New Roman"/>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0842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C5B261-8843-42D1-AAFC-05E20E2D9B97}"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tabLst>
                <a:tab pos="0" algn="l"/>
              </a:tabLst>
            </a:pPr>
            <a:fld id="{71D6CC6B-F2BF-496C-97CF-956D35F41284}" type="slidenum">
              <a:rPr lang="en" sz="1000" b="0" strike="noStrike" spc="-1" smtClean="0">
                <a:solidFill>
                  <a:srgbClr val="FFFBF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2955620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algn="r">
              <a:lnSpc>
                <a:spcPct val="100000"/>
              </a:lnSpc>
              <a:tabLst>
                <a:tab pos="0" algn="l"/>
              </a:tabLst>
            </a:pPr>
            <a:fld id="{71D6CC6B-F2BF-496C-97CF-956D35F41284}" type="slidenum">
              <a:rPr lang="en" sz="1000" b="0" strike="noStrike" spc="-1" smtClean="0">
                <a:solidFill>
                  <a:srgbClr val="FFFBF0"/>
                </a:solidFill>
                <a:latin typeface="Old Standard TT"/>
                <a:ea typeface="Old Standard TT"/>
              </a:rPr>
              <a:t>‹#›</a:t>
            </a:fld>
            <a:endParaRPr lang="en-IN" sz="1000" b="0" strike="noStrike" spc="-1">
              <a:latin typeface="Times New Roman"/>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6422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10/23/2024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algn="r">
              <a:lnSpc>
                <a:spcPct val="100000"/>
              </a:lnSpc>
              <a:tabLst>
                <a:tab pos="0" algn="l"/>
              </a:tabLst>
            </a:pPr>
            <a:fld id="{71D6CC6B-F2BF-496C-97CF-956D35F41284}" type="slidenum">
              <a:rPr lang="en" sz="1000" b="0" strike="noStrike" spc="-1" smtClean="0">
                <a:solidFill>
                  <a:srgbClr val="FFFBF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1146576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tabLst>
                <a:tab pos="0" algn="l"/>
              </a:tabLst>
            </a:pPr>
            <a:fld id="{C632D6F9-680B-497D-94F0-5D8CE280F443}" type="slidenum">
              <a:rPr lang="en" sz="1000" b="0" strike="noStrike" spc="-1" smtClean="0">
                <a:solidFill>
                  <a:srgbClr val="00000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3916432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tabLst>
                <a:tab pos="0" algn="l"/>
              </a:tabLst>
            </a:pPr>
            <a:fld id="{C632D6F9-680B-497D-94F0-5D8CE280F443}" type="slidenum">
              <a:rPr lang="en" sz="1000" b="0" strike="noStrike" spc="-1" smtClean="0">
                <a:solidFill>
                  <a:srgbClr val="00000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1352614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tabLst>
                <a:tab pos="0" algn="l"/>
              </a:tabLst>
            </a:pPr>
            <a:fld id="{C632D6F9-680B-497D-94F0-5D8CE280F443}" type="slidenum">
              <a:rPr lang="en" sz="1000" b="0" strike="noStrike" spc="-1" smtClean="0">
                <a:solidFill>
                  <a:srgbClr val="00000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260871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lnSpc>
                <a:spcPct val="100000"/>
              </a:lnSpc>
              <a:tabLst>
                <a:tab pos="0" algn="l"/>
              </a:tabLst>
            </a:pPr>
            <a:fld id="{C632D6F9-680B-497D-94F0-5D8CE280F443}" type="slidenum">
              <a:rPr lang="en" sz="1000" b="0" strike="noStrike" spc="-1" smtClean="0">
                <a:solidFill>
                  <a:srgbClr val="00000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1634975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r">
              <a:lnSpc>
                <a:spcPct val="100000"/>
              </a:lnSpc>
              <a:tabLst>
                <a:tab pos="0" algn="l"/>
              </a:tabLst>
            </a:pPr>
            <a:fld id="{C632D6F9-680B-497D-94F0-5D8CE280F443}" type="slidenum">
              <a:rPr lang="en" sz="1000" b="0" strike="noStrike" spc="-1" smtClean="0">
                <a:solidFill>
                  <a:srgbClr val="00000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2674813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lnSpc>
                <a:spcPct val="100000"/>
              </a:lnSpc>
              <a:tabLst>
                <a:tab pos="0" algn="l"/>
              </a:tabLst>
            </a:pPr>
            <a:fld id="{C632D6F9-680B-497D-94F0-5D8CE280F443}" type="slidenum">
              <a:rPr lang="en" sz="1000" b="0" strike="noStrike" spc="-1" smtClean="0">
                <a:solidFill>
                  <a:srgbClr val="00000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423028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674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lnSpc>
                <a:spcPct val="100000"/>
              </a:lnSpc>
              <a:tabLst>
                <a:tab pos="0" algn="l"/>
              </a:tabLst>
            </a:pPr>
            <a:fld id="{C632D6F9-680B-497D-94F0-5D8CE280F443}" type="slidenum">
              <a:rPr lang="en" sz="1000" b="0" strike="noStrike" spc="-1" smtClean="0">
                <a:solidFill>
                  <a:srgbClr val="00000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19871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r">
              <a:lnSpc>
                <a:spcPct val="100000"/>
              </a:lnSpc>
              <a:tabLst>
                <a:tab pos="0" algn="l"/>
              </a:tabLst>
            </a:pPr>
            <a:fld id="{C632D6F9-680B-497D-94F0-5D8CE280F443}" type="slidenum">
              <a:rPr lang="en" sz="1000" b="0" strike="noStrike" spc="-1" smtClean="0">
                <a:solidFill>
                  <a:srgbClr val="00000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3277797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r">
              <a:lnSpc>
                <a:spcPct val="100000"/>
              </a:lnSpc>
              <a:tabLst>
                <a:tab pos="0" algn="l"/>
              </a:tabLst>
            </a:pPr>
            <a:fld id="{C632D6F9-680B-497D-94F0-5D8CE280F443}" type="slidenum">
              <a:rPr lang="en" sz="1000" b="0" strike="noStrike" spc="-1" smtClean="0">
                <a:solidFill>
                  <a:srgbClr val="000000"/>
                </a:solidFill>
                <a:latin typeface="Old Standard TT"/>
                <a:ea typeface="Old Standard TT"/>
              </a:rPr>
              <a:t>‹#›</a:t>
            </a:fld>
            <a:endParaRPr lang="en-IN" sz="1000" b="0" strike="noStrike" spc="-1">
              <a:latin typeface="Times New Roman"/>
            </a:endParaRPr>
          </a:p>
        </p:txBody>
      </p:sp>
      <p:sp>
        <p:nvSpPr>
          <p:cNvPr id="5" name="Date Placeholder 4"/>
          <p:cNvSpPr>
            <a:spLocks noGrp="1"/>
          </p:cNvSpPr>
          <p:nvPr>
            <p:ph type="dt" sz="half" idx="10"/>
          </p:nvPr>
        </p:nvSpPr>
        <p:spPr/>
        <p:txBody>
          <a:bodyPr/>
          <a:lstStyle/>
          <a:p>
            <a:fld id="{B61BEF0D-F0BB-DE4B-95CE-6DB70DBA9567}" type="datetimeFigureOut">
              <a:rPr lang="en-US" smtClean="0"/>
              <a:pPr/>
              <a:t>10/23/2024</a:t>
            </a:fld>
            <a:endParaRPr lang="en-US" dirty="0"/>
          </a:p>
        </p:txBody>
      </p:sp>
    </p:spTree>
    <p:extLst>
      <p:ext uri="{BB962C8B-B14F-4D97-AF65-F5344CB8AC3E}">
        <p14:creationId xmlns:p14="http://schemas.microsoft.com/office/powerpoint/2010/main" val="2879357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10/23/2024</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algn="r">
              <a:lnSpc>
                <a:spcPct val="100000"/>
              </a:lnSpc>
              <a:tabLst>
                <a:tab pos="0" algn="l"/>
              </a:tabLst>
            </a:pPr>
            <a:fld id="{71D6CC6B-F2BF-496C-97CF-956D35F41284}" type="slidenum">
              <a:rPr lang="en" sz="1000" b="0" strike="noStrike" spc="-1" smtClean="0">
                <a:solidFill>
                  <a:srgbClr val="FFFBF0"/>
                </a:solidFill>
                <a:latin typeface="Old Standard TT"/>
                <a:ea typeface="Old Standard TT"/>
              </a:rPr>
              <a:t>‹#›</a:t>
            </a:fld>
            <a:endParaRPr lang="en-IN" sz="1000" b="0" strike="noStrike" spc="-1">
              <a:latin typeface="Times New Roman"/>
            </a:endParaRPr>
          </a:p>
        </p:txBody>
      </p:sp>
    </p:spTree>
    <p:extLst>
      <p:ext uri="{BB962C8B-B14F-4D97-AF65-F5344CB8AC3E}">
        <p14:creationId xmlns:p14="http://schemas.microsoft.com/office/powerpoint/2010/main" val="4065523609"/>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Ls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hyperlink" Target="https://www.kaggle.com/datasets/atharvaingle/crop-recommendation-datase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atharvaingle/crop-recommendation-datas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436414" y="1420090"/>
            <a:ext cx="8194966" cy="3387437"/>
          </a:xfrm>
          <a:prstGeom prst="rect">
            <a:avLst/>
          </a:prstGeom>
          <a:noFill/>
          <a:ln>
            <a:noFill/>
          </a:ln>
        </p:spPr>
        <p:txBody>
          <a:bodyPr tIns="91440" bIns="91440">
            <a:noAutofit/>
          </a:bodyPr>
          <a:lstStyle/>
          <a:p>
            <a:pPr algn="ctr">
              <a:tabLst>
                <a:tab pos="0" algn="l"/>
              </a:tabLst>
            </a:pPr>
            <a:r>
              <a:rPr lang="en" sz="2400" b="1" spc="-1" dirty="0">
                <a:solidFill>
                  <a:schemeClr val="accent2">
                    <a:lumMod val="75000"/>
                  </a:schemeClr>
                </a:solidFill>
                <a:latin typeface="Times New Roman"/>
              </a:rPr>
              <a:t>“</a:t>
            </a:r>
            <a:r>
              <a:rPr lang="en-US" sz="2400" b="1" spc="-1" dirty="0">
                <a:solidFill>
                  <a:schemeClr val="accent2">
                    <a:lumMod val="75000"/>
                  </a:schemeClr>
                </a:solidFill>
                <a:latin typeface="Times New Roman" panose="02020603050405020304" pitchFamily="18" charset="0"/>
                <a:cs typeface="Times New Roman" panose="02020603050405020304" pitchFamily="18" charset="0"/>
              </a:rPr>
              <a:t>Crop Recommendation System Using Machine Learning And IOT</a:t>
            </a:r>
            <a:r>
              <a:rPr lang="en" sz="2400" b="1" strike="noStrike" spc="-1" dirty="0">
                <a:solidFill>
                  <a:schemeClr val="accent2">
                    <a:lumMod val="75000"/>
                  </a:schemeClr>
                </a:solidFill>
                <a:latin typeface="Times New Roman"/>
                <a:ea typeface="Times New Roman"/>
              </a:rPr>
              <a:t>”</a:t>
            </a:r>
          </a:p>
          <a:p>
            <a:pPr algn="ctr">
              <a:tabLst>
                <a:tab pos="0" algn="l"/>
              </a:tabLst>
            </a:pPr>
            <a:br>
              <a:rPr dirty="0">
                <a:solidFill>
                  <a:schemeClr val="accent2">
                    <a:lumMod val="75000"/>
                  </a:schemeClr>
                </a:solidFill>
              </a:rPr>
            </a:br>
            <a:r>
              <a:rPr lang="en-IN" dirty="0">
                <a:solidFill>
                  <a:schemeClr val="accent2">
                    <a:lumMod val="75000"/>
                  </a:schemeClr>
                </a:solidFill>
                <a:latin typeface="Times New Roman" panose="02020603050405020304" pitchFamily="18" charset="0"/>
                <a:cs typeface="Times New Roman" panose="02020603050405020304" pitchFamily="18" charset="0"/>
              </a:rPr>
              <a:t>By</a:t>
            </a:r>
            <a:br>
              <a:rPr dirty="0">
                <a:solidFill>
                  <a:schemeClr val="accent2">
                    <a:lumMod val="75000"/>
                  </a:schemeClr>
                </a:solidFill>
              </a:rPr>
            </a:br>
            <a:r>
              <a:rPr lang="en-IN" spc="-1" dirty="0" err="1">
                <a:solidFill>
                  <a:schemeClr val="accent2">
                    <a:lumMod val="75000"/>
                  </a:schemeClr>
                </a:solidFill>
                <a:latin typeface="Times New Roman" panose="02020603050405020304" pitchFamily="18" charset="0"/>
                <a:cs typeface="Times New Roman" panose="02020603050405020304" pitchFamily="18" charset="0"/>
              </a:rPr>
              <a:t>Prathamesh</a:t>
            </a:r>
            <a:r>
              <a:rPr lang="en-IN" spc="-1" dirty="0">
                <a:solidFill>
                  <a:schemeClr val="accent2">
                    <a:lumMod val="75000"/>
                  </a:schemeClr>
                </a:solidFill>
                <a:latin typeface="Times New Roman" panose="02020603050405020304" pitchFamily="18" charset="0"/>
                <a:cs typeface="Times New Roman" panose="02020603050405020304" pitchFamily="18" charset="0"/>
              </a:rPr>
              <a:t> Mane (22206003)</a:t>
            </a:r>
          </a:p>
          <a:p>
            <a:pPr algn="ctr">
              <a:tabLst>
                <a:tab pos="0" algn="l"/>
              </a:tabLst>
            </a:pPr>
            <a:r>
              <a:rPr lang="en-IN" spc="-1" dirty="0">
                <a:solidFill>
                  <a:schemeClr val="accent2">
                    <a:lumMod val="75000"/>
                  </a:schemeClr>
                </a:solidFill>
                <a:latin typeface="Times New Roman" panose="02020603050405020304" pitchFamily="18" charset="0"/>
                <a:cs typeface="Times New Roman" panose="02020603050405020304" pitchFamily="18" charset="0"/>
              </a:rPr>
              <a:t>Milind </a:t>
            </a:r>
            <a:r>
              <a:rPr lang="en-IN" spc="-1" dirty="0" err="1">
                <a:solidFill>
                  <a:schemeClr val="accent2">
                    <a:lumMod val="75000"/>
                  </a:schemeClr>
                </a:solidFill>
                <a:latin typeface="Times New Roman" panose="02020603050405020304" pitchFamily="18" charset="0"/>
                <a:cs typeface="Times New Roman" panose="02020603050405020304" pitchFamily="18" charset="0"/>
              </a:rPr>
              <a:t>Chavan</a:t>
            </a:r>
            <a:r>
              <a:rPr lang="en-IN" spc="-1" dirty="0">
                <a:solidFill>
                  <a:schemeClr val="accent2">
                    <a:lumMod val="75000"/>
                  </a:schemeClr>
                </a:solidFill>
                <a:latin typeface="Times New Roman" panose="02020603050405020304" pitchFamily="18" charset="0"/>
                <a:cs typeface="Times New Roman" panose="02020603050405020304" pitchFamily="18" charset="0"/>
              </a:rPr>
              <a:t> (22206007)</a:t>
            </a:r>
          </a:p>
          <a:p>
            <a:pPr algn="ctr">
              <a:tabLst>
                <a:tab pos="0" algn="l"/>
              </a:tabLst>
            </a:pPr>
            <a:r>
              <a:rPr lang="en-IN" spc="-1" dirty="0">
                <a:solidFill>
                  <a:schemeClr val="accent2">
                    <a:lumMod val="75000"/>
                  </a:schemeClr>
                </a:solidFill>
                <a:latin typeface="Times New Roman" panose="02020603050405020304" pitchFamily="18" charset="0"/>
                <a:cs typeface="Times New Roman" panose="02020603050405020304" pitchFamily="18" charset="0"/>
              </a:rPr>
              <a:t>Sahil Shaikh (22206004)</a:t>
            </a:r>
          </a:p>
          <a:p>
            <a:pPr algn="ctr">
              <a:tabLst>
                <a:tab pos="0" algn="l"/>
              </a:tabLst>
            </a:pPr>
            <a:r>
              <a:rPr lang="en-IN" spc="-1" dirty="0">
                <a:solidFill>
                  <a:schemeClr val="accent2">
                    <a:lumMod val="75000"/>
                  </a:schemeClr>
                </a:solidFill>
                <a:latin typeface="Times New Roman" panose="02020603050405020304" pitchFamily="18" charset="0"/>
                <a:cs typeface="Times New Roman" panose="02020603050405020304" pitchFamily="18" charset="0"/>
              </a:rPr>
              <a:t>Aryan Bane (22206009)</a:t>
            </a:r>
          </a:p>
          <a:p>
            <a:pPr lvl="0" algn="ctr">
              <a:tabLst>
                <a:tab pos="0" algn="l"/>
              </a:tabLst>
              <a:defRPr/>
            </a:pPr>
            <a:br>
              <a:rPr lang="en-IN" dirty="0">
                <a:solidFill>
                  <a:schemeClr val="accent2">
                    <a:lumMod val="75000"/>
                  </a:schemeClr>
                </a:solidFill>
                <a:latin typeface="Times New Roman" panose="02020603050405020304" pitchFamily="18" charset="0"/>
                <a:cs typeface="Times New Roman" panose="02020603050405020304" pitchFamily="18" charset="0"/>
              </a:rPr>
            </a:br>
            <a:r>
              <a:rPr lang="en-IN" spc="-1" dirty="0">
                <a:solidFill>
                  <a:schemeClr val="accent2">
                    <a:lumMod val="75000"/>
                  </a:schemeClr>
                </a:solidFill>
                <a:latin typeface="Times New Roman" panose="02020603050405020304" pitchFamily="18" charset="0"/>
                <a:ea typeface="Times New Roman"/>
                <a:cs typeface="Times New Roman" panose="02020603050405020304" pitchFamily="18" charset="0"/>
              </a:rPr>
              <a:t>Under the Guidance of</a:t>
            </a:r>
          </a:p>
          <a:p>
            <a:pPr lvl="0" algn="ctr">
              <a:tabLst>
                <a:tab pos="0" algn="l"/>
              </a:tabLst>
              <a:defRPr/>
            </a:pPr>
            <a:r>
              <a:rPr lang="en-IN" spc="-1" dirty="0" err="1">
                <a:solidFill>
                  <a:schemeClr val="accent2">
                    <a:lumMod val="75000"/>
                  </a:schemeClr>
                </a:solidFill>
                <a:latin typeface="Times New Roman" panose="02020603050405020304" pitchFamily="18" charset="0"/>
                <a:cs typeface="Times New Roman" panose="02020603050405020304" pitchFamily="18" charset="0"/>
              </a:rPr>
              <a:t>Prof.</a:t>
            </a:r>
            <a:r>
              <a:rPr lang="en-IN" spc="-1" dirty="0">
                <a:solidFill>
                  <a:schemeClr val="accent2">
                    <a:lumMod val="75000"/>
                  </a:schemeClr>
                </a:solidFill>
                <a:latin typeface="Times New Roman" panose="02020603050405020304" pitchFamily="18" charset="0"/>
                <a:cs typeface="Times New Roman" panose="02020603050405020304" pitchFamily="18" charset="0"/>
              </a:rPr>
              <a:t> </a:t>
            </a:r>
            <a:r>
              <a:rPr lang="en-US" spc="-1" dirty="0">
                <a:solidFill>
                  <a:schemeClr val="accent2">
                    <a:lumMod val="75000"/>
                  </a:schemeClr>
                </a:solidFill>
                <a:latin typeface="Times New Roman" panose="02020603050405020304" pitchFamily="18" charset="0"/>
                <a:cs typeface="Times New Roman" panose="02020603050405020304" pitchFamily="18" charset="0"/>
              </a:rPr>
              <a:t>Viki </a:t>
            </a:r>
            <a:r>
              <a:rPr lang="en-US" spc="-1" dirty="0" err="1">
                <a:solidFill>
                  <a:schemeClr val="accent2">
                    <a:lumMod val="75000"/>
                  </a:schemeClr>
                </a:solidFill>
                <a:latin typeface="Times New Roman" panose="02020603050405020304" pitchFamily="18" charset="0"/>
                <a:cs typeface="Times New Roman" panose="02020603050405020304" pitchFamily="18" charset="0"/>
              </a:rPr>
              <a:t>Patil</a:t>
            </a:r>
            <a:br>
              <a:rPr dirty="0"/>
            </a:br>
            <a:br>
              <a:rPr dirty="0"/>
            </a:br>
            <a:br>
              <a:rPr dirty="0"/>
            </a:br>
            <a:br>
              <a:rPr dirty="0"/>
            </a:br>
            <a:br>
              <a:rPr dirty="0"/>
            </a:br>
            <a:endParaRPr lang="en-IN" sz="1800" b="0" strike="noStrike" spc="-1" dirty="0">
              <a:solidFill>
                <a:srgbClr val="000000"/>
              </a:solidFill>
              <a:latin typeface="Arial"/>
            </a:endParaRP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966" y="0"/>
            <a:ext cx="6519863" cy="116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6256" y="166356"/>
            <a:ext cx="7239325" cy="845026"/>
          </a:xfrm>
        </p:spPr>
        <p:txBody>
          <a:bodyPr>
            <a:normAutofit fontScale="90000"/>
          </a:bodyPr>
          <a:lstStyle/>
          <a:p>
            <a:pPr algn="ctr"/>
            <a:r>
              <a:rPr lang="en-US" altLang="en-US" sz="3600" b="1" dirty="0">
                <a:solidFill>
                  <a:schemeClr val="accent2">
                    <a:lumMod val="75000"/>
                  </a:schemeClr>
                </a:solidFill>
                <a:latin typeface="Times New Roman" panose="02020603050405020304" pitchFamily="18" charset="0"/>
                <a:cs typeface="Times New Roman" panose="02020603050405020304" pitchFamily="18" charset="0"/>
              </a:rPr>
              <a:t>Proposed</a:t>
            </a:r>
            <a:r>
              <a:rPr lang="en-US" altLang="en-US" sz="3600" dirty="0">
                <a:solidFill>
                  <a:schemeClr val="accent2">
                    <a:lumMod val="75000"/>
                  </a:schemeClr>
                </a:solidFill>
                <a:latin typeface="Times New Roman" panose="02020603050405020304" pitchFamily="18" charset="0"/>
                <a:cs typeface="Times New Roman" panose="02020603050405020304" pitchFamily="18" charset="0"/>
              </a:rPr>
              <a:t> </a:t>
            </a:r>
            <a:r>
              <a:rPr lang="en-IN" altLang="en-US" sz="3600" b="1" dirty="0">
                <a:solidFill>
                  <a:schemeClr val="accent2">
                    <a:lumMod val="75000"/>
                  </a:schemeClr>
                </a:solidFill>
                <a:latin typeface="Times New Roman" panose="02020603050405020304" pitchFamily="18" charset="0"/>
                <a:cs typeface="Times New Roman" panose="02020603050405020304" pitchFamily="18" charset="0"/>
              </a:rPr>
              <a:t>System Design</a:t>
            </a:r>
            <a:br>
              <a:rPr lang="en-IN" altLang="en-US" sz="32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DejaVu Sans" charset="0"/>
              </a:rPr>
            </a:br>
            <a:endParaRPr lang="en-IN" dirty="0">
              <a:solidFill>
                <a:schemeClr val="accent2">
                  <a:lumMod val="75000"/>
                </a:schemeClr>
              </a:solidFill>
            </a:endParaRPr>
          </a:p>
        </p:txBody>
      </p:sp>
      <p:pic>
        <p:nvPicPr>
          <p:cNvPr id="2" name="Picture 1"/>
          <p:cNvPicPr>
            <a:picLocks noChangeAspect="1"/>
          </p:cNvPicPr>
          <p:nvPr/>
        </p:nvPicPr>
        <p:blipFill>
          <a:blip r:embed="rId2"/>
          <a:stretch>
            <a:fillRect/>
          </a:stretch>
        </p:blipFill>
        <p:spPr>
          <a:xfrm>
            <a:off x="2860257" y="962891"/>
            <a:ext cx="2931317" cy="3637738"/>
          </a:xfrm>
          <a:prstGeom prst="rect">
            <a:avLst/>
          </a:prstGeom>
          <a:solidFill>
            <a:schemeClr val="bg1"/>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3574307" y="4649120"/>
            <a:ext cx="1503218" cy="369332"/>
          </a:xfrm>
          <a:prstGeom prst="rect">
            <a:avLst/>
          </a:prstGeom>
          <a:noFill/>
        </p:spPr>
        <p:txBody>
          <a:bodyPr wrap="square" rtlCol="0">
            <a:spAutoFit/>
          </a:bodyPr>
          <a:lstStyle/>
          <a:p>
            <a:pPr algn="ctr"/>
            <a:r>
              <a:rPr lang="en-US" dirty="0">
                <a:solidFill>
                  <a:schemeClr val="accent2">
                    <a:lumMod val="75000"/>
                  </a:schemeClr>
                </a:solidFill>
                <a:latin typeface="Times New Roman" panose="02020603050405020304" pitchFamily="18" charset="0"/>
                <a:cs typeface="Times New Roman" panose="02020603050405020304" pitchFamily="18" charset="0"/>
              </a:rPr>
              <a:t>Fig.1</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999" y="110837"/>
            <a:ext cx="7225666" cy="755074"/>
          </a:xfrm>
        </p:spPr>
        <p:txBody>
          <a:bodyPr>
            <a:normAutofit/>
          </a:bodyPr>
          <a:lstStyle/>
          <a:p>
            <a:pPr algn="ctr"/>
            <a:r>
              <a:rPr lang="en-US" altLang="en-US" sz="3200" b="1" dirty="0">
                <a:solidFill>
                  <a:schemeClr val="accent2">
                    <a:lumMod val="75000"/>
                  </a:schemeClr>
                </a:solidFill>
                <a:latin typeface="Times New Roman" panose="02020603050405020304" pitchFamily="18" charset="0"/>
                <a:cs typeface="Times New Roman" panose="02020603050405020304" pitchFamily="18" charset="0"/>
              </a:rPr>
              <a:t>Description of Proposed System</a:t>
            </a:r>
            <a:endParaRPr lang="en-IN" sz="32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6396" y="1035628"/>
            <a:ext cx="7028871" cy="4308762"/>
          </a:xfrm>
        </p:spPr>
        <p:txBody>
          <a:bodyPr>
            <a:normAutofit/>
          </a:bodyPr>
          <a:lstStyle/>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[A]- Data Collection</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We collected the dataset which consist of required parameters and accurate recommendations and we referred several free websites like kaggle for the datasets.</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[B]- Data Pre-processing</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It is better to arrange the data in a format which is suitable for analysis and training. The methods which are used for data preprocessing are data cleaning, data transformation, normalization, data reduction etc.</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[C]- Feature Engineering</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Feature engineering is a way of creating &amp; extracting new features and utilize them in order to improve the performance of the machine learning model. </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[D]- Machine Learning Algorithm</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There are different machine learning algorithms which are useful for the recommendation system but we have to choose the algorithm with high accuracy. So, we will try different Machine learning algorithms and based on the accuracy, the one with high accuracy will be selected.</a:t>
            </a:r>
          </a:p>
          <a:p>
            <a:pPr marL="0" indent="0" algn="just">
              <a:buNone/>
            </a:pPr>
            <a:endParaRPr lang="en-IN" sz="12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970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999" y="138546"/>
            <a:ext cx="7225666" cy="755074"/>
          </a:xfrm>
        </p:spPr>
        <p:txBody>
          <a:bodyPr>
            <a:normAutofit/>
          </a:bodyPr>
          <a:lstStyle/>
          <a:p>
            <a:pPr algn="ctr"/>
            <a:r>
              <a:rPr lang="en-US" altLang="en-US" sz="3200" b="1" dirty="0">
                <a:solidFill>
                  <a:schemeClr val="accent2">
                    <a:lumMod val="75000"/>
                  </a:schemeClr>
                </a:solidFill>
                <a:latin typeface="Times New Roman" panose="02020603050405020304" pitchFamily="18" charset="0"/>
                <a:cs typeface="Times New Roman" panose="02020603050405020304" pitchFamily="18" charset="0"/>
              </a:rPr>
              <a:t>Description of Proposed System</a:t>
            </a:r>
            <a:endParaRPr lang="en-IN" sz="32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6396" y="1032164"/>
            <a:ext cx="7028871" cy="4346862"/>
          </a:xfrm>
        </p:spPr>
        <p:txBody>
          <a:bodyPr>
            <a:normAutofit/>
          </a:bodyPr>
          <a:lstStyle/>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[E]- Crop Recommendation System </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After training is complete, the model is tested on testing dataset and the results are validated. After the validation the model is ready for the usage and the function is created which will take soil parameters as input and output the desired results using ML model. The data from IoT system will be passed on to this function in order to produce the result.</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[F]- Data from Sensors</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Sensors are the most important building block of the IoT system as it is responsible for the collection of data from the soil. There are total seven parameters which our crop recommendation will require and that is pH level. </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[G]- IOT System</a:t>
            </a:r>
          </a:p>
          <a:p>
            <a:pPr marL="0" indent="0" algn="just">
              <a:buNone/>
            </a:pPr>
            <a:r>
              <a:rPr lang="en-US" sz="1200" dirty="0">
                <a:solidFill>
                  <a:schemeClr val="accent2">
                    <a:lumMod val="75000"/>
                  </a:schemeClr>
                </a:solidFill>
                <a:latin typeface="Times New Roman" panose="02020603050405020304" pitchFamily="18" charset="0"/>
                <a:cs typeface="Times New Roman" panose="02020603050405020304" pitchFamily="18" charset="0"/>
              </a:rPr>
              <a:t>In our crop recommendation framework, the Internet of Things (IoT) system relies on a network of strategically positioned sensor nodes within agricultural fields. These nodes actively gather real-time data related to critical environmental factors such as soil moisture, temperature, humidity, pH and NPK levels. </a:t>
            </a:r>
            <a:endParaRPr lang="en-IN" sz="12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762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5"/>
          <p:cNvSpPr txBox="1"/>
          <p:nvPr/>
        </p:nvSpPr>
        <p:spPr>
          <a:xfrm>
            <a:off x="526288" y="154526"/>
            <a:ext cx="7841665" cy="829146"/>
          </a:xfrm>
          <a:prstGeom prst="rect">
            <a:avLst/>
          </a:prstGeom>
          <a:noFill/>
          <a:ln>
            <a:noFill/>
          </a:ln>
        </p:spPr>
        <p:txBody>
          <a:bodyPr spcFirstLastPara="1" wrap="square" lIns="91425" tIns="91425" rIns="91425" bIns="91425" anchor="t" anchorCtr="0">
            <a:noAutofit/>
          </a:bodyPr>
          <a:lstStyle/>
          <a:p>
            <a:pPr lvl="0" algn="ctr"/>
            <a:r>
              <a:rPr lang="en-US" sz="3200" b="1" dirty="0">
                <a:solidFill>
                  <a:schemeClr val="accent2">
                    <a:lumMod val="75000"/>
                  </a:schemeClr>
                </a:solidFill>
                <a:latin typeface="Times New Roman"/>
                <a:ea typeface="Times New Roman"/>
                <a:cs typeface="Times New Roman"/>
                <a:sym typeface="Times New Roman"/>
              </a:rPr>
              <a:t>Technologies Stack</a:t>
            </a:r>
            <a:r>
              <a:rPr lang="en-US" altLang="en-US" sz="3200" dirty="0">
                <a:solidFill>
                  <a:schemeClr val="accent2">
                    <a:lumMod val="75000"/>
                  </a:schemeClr>
                </a:solidFill>
                <a:latin typeface="Times New Roman" panose="02020603050405020304" pitchFamily="18" charset="0"/>
                <a:cs typeface="Times New Roman" panose="02020603050405020304" pitchFamily="18" charset="0"/>
              </a:rPr>
              <a:t> </a:t>
            </a:r>
            <a:r>
              <a:rPr lang="en-US" altLang="en-US" sz="3200" b="1" dirty="0">
                <a:solidFill>
                  <a:schemeClr val="accent2">
                    <a:lumMod val="75000"/>
                  </a:schemeClr>
                </a:solidFill>
                <a:latin typeface="Times New Roman" panose="02020603050405020304" pitchFamily="18" charset="0"/>
                <a:cs typeface="Times New Roman" panose="02020603050405020304" pitchFamily="18" charset="0"/>
              </a:rPr>
              <a:t>for Proposed System</a:t>
            </a:r>
            <a:endParaRPr sz="3200" b="1" dirty="0">
              <a:solidFill>
                <a:schemeClr val="accent2">
                  <a:lumMod val="75000"/>
                </a:schemeClr>
              </a:solidFill>
              <a:latin typeface="Times New Roman"/>
              <a:ea typeface="Times New Roman"/>
              <a:cs typeface="Times New Roman"/>
              <a:sym typeface="Times New Roman"/>
            </a:endParaRPr>
          </a:p>
        </p:txBody>
      </p:sp>
      <p:sp>
        <p:nvSpPr>
          <p:cNvPr id="338" name="Google Shape;338;p45"/>
          <p:cNvSpPr txBox="1"/>
          <p:nvPr/>
        </p:nvSpPr>
        <p:spPr>
          <a:xfrm>
            <a:off x="526288" y="1330701"/>
            <a:ext cx="3517200" cy="33432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accent2">
                  <a:lumMod val="75000"/>
                </a:schemeClr>
              </a:buClr>
              <a:buSzPts val="1600"/>
              <a:buFont typeface="Wingdings" panose="05000000000000000000" pitchFamily="2" charset="2"/>
              <a:buChar char="Ø"/>
            </a:pPr>
            <a:r>
              <a:rPr lang="en-US" sz="1600" dirty="0">
                <a:solidFill>
                  <a:schemeClr val="accent2">
                    <a:lumMod val="75000"/>
                  </a:schemeClr>
                </a:solidFill>
                <a:latin typeface="Times New Roman"/>
                <a:ea typeface="Times New Roman"/>
                <a:cs typeface="Times New Roman"/>
                <a:sym typeface="Times New Roman"/>
              </a:rPr>
              <a:t>Python</a:t>
            </a:r>
            <a:endParaRPr sz="1600" dirty="0">
              <a:solidFill>
                <a:schemeClr val="accent2">
                  <a:lumMod val="75000"/>
                </a:schemeClr>
              </a:solidFill>
              <a:latin typeface="Times New Roman"/>
              <a:ea typeface="Times New Roman"/>
              <a:cs typeface="Times New Roman"/>
              <a:sym typeface="Times New Roman"/>
            </a:endParaRPr>
          </a:p>
          <a:p>
            <a:pPr marL="457200" lvl="0" indent="-330200">
              <a:lnSpc>
                <a:spcPct val="150000"/>
              </a:lnSpc>
              <a:buClr>
                <a:schemeClr val="accent2">
                  <a:lumMod val="75000"/>
                </a:schemeClr>
              </a:buClr>
              <a:buSzPts val="1600"/>
              <a:buFont typeface="Wingdings" panose="05000000000000000000" pitchFamily="2" charset="2"/>
              <a:buChar char="Ø"/>
            </a:pPr>
            <a:r>
              <a:rPr lang="en-US" sz="1600" dirty="0">
                <a:solidFill>
                  <a:schemeClr val="accent2">
                    <a:lumMod val="75000"/>
                  </a:schemeClr>
                </a:solidFill>
                <a:latin typeface="Times New Roman"/>
                <a:ea typeface="Times New Roman"/>
                <a:cs typeface="Times New Roman"/>
                <a:sym typeface="Times New Roman"/>
              </a:rPr>
              <a:t>PHP</a:t>
            </a:r>
          </a:p>
          <a:p>
            <a:pPr marL="457200" lvl="0" indent="-330200">
              <a:lnSpc>
                <a:spcPct val="150000"/>
              </a:lnSpc>
              <a:buClr>
                <a:schemeClr val="accent2">
                  <a:lumMod val="75000"/>
                </a:schemeClr>
              </a:buClr>
              <a:buSzPts val="1600"/>
              <a:buFont typeface="Wingdings" panose="05000000000000000000" pitchFamily="2" charset="2"/>
              <a:buChar char="Ø"/>
            </a:pPr>
            <a:r>
              <a:rPr lang="en-US" sz="1600" dirty="0">
                <a:solidFill>
                  <a:schemeClr val="accent2">
                    <a:lumMod val="75000"/>
                  </a:schemeClr>
                </a:solidFill>
                <a:latin typeface="Times New Roman"/>
                <a:ea typeface="Times New Roman"/>
                <a:cs typeface="Times New Roman"/>
                <a:sym typeface="Times New Roman"/>
              </a:rPr>
              <a:t>HTML, CSS, JS</a:t>
            </a:r>
          </a:p>
          <a:p>
            <a:pPr marL="457200" lvl="0" indent="-330200">
              <a:lnSpc>
                <a:spcPct val="150000"/>
              </a:lnSpc>
              <a:buClr>
                <a:schemeClr val="accent2">
                  <a:lumMod val="75000"/>
                </a:schemeClr>
              </a:buClr>
              <a:buSzPts val="1600"/>
              <a:buFont typeface="Wingdings" panose="05000000000000000000" pitchFamily="2" charset="2"/>
              <a:buChar char="Ø"/>
            </a:pPr>
            <a:r>
              <a:rPr lang="en-US" sz="1600" dirty="0">
                <a:solidFill>
                  <a:schemeClr val="accent2">
                    <a:lumMod val="75000"/>
                  </a:schemeClr>
                </a:solidFill>
                <a:latin typeface="Times New Roman"/>
                <a:ea typeface="Times New Roman"/>
                <a:cs typeface="Times New Roman"/>
                <a:sym typeface="Times New Roman"/>
              </a:rPr>
              <a:t>JavaScript</a:t>
            </a:r>
          </a:p>
          <a:p>
            <a:pPr marL="457200" lvl="0" indent="-330200">
              <a:lnSpc>
                <a:spcPct val="150000"/>
              </a:lnSpc>
              <a:buClr>
                <a:schemeClr val="accent2">
                  <a:lumMod val="75000"/>
                </a:schemeClr>
              </a:buClr>
              <a:buSzPts val="1600"/>
              <a:buFont typeface="Wingdings" panose="05000000000000000000" pitchFamily="2" charset="2"/>
              <a:buChar char="Ø"/>
            </a:pPr>
            <a:r>
              <a:rPr lang="en-US" sz="1600" dirty="0">
                <a:solidFill>
                  <a:schemeClr val="accent2">
                    <a:lumMod val="75000"/>
                  </a:schemeClr>
                </a:solidFill>
                <a:latin typeface="Times New Roman"/>
                <a:ea typeface="Times New Roman"/>
                <a:cs typeface="Times New Roman"/>
                <a:sym typeface="Times New Roman"/>
              </a:rPr>
              <a:t>MySQL</a:t>
            </a:r>
          </a:p>
          <a:p>
            <a:pPr marL="457200" lvl="0" indent="-330200">
              <a:lnSpc>
                <a:spcPct val="150000"/>
              </a:lnSpc>
              <a:buClr>
                <a:schemeClr val="accent2">
                  <a:lumMod val="75000"/>
                </a:schemeClr>
              </a:buClr>
              <a:buSzPts val="1600"/>
              <a:buFont typeface="Wingdings" panose="05000000000000000000" pitchFamily="2" charset="2"/>
              <a:buChar char="Ø"/>
            </a:pPr>
            <a:r>
              <a:rPr lang="en-US" sz="1600" dirty="0" err="1">
                <a:solidFill>
                  <a:schemeClr val="accent2">
                    <a:lumMod val="75000"/>
                  </a:schemeClr>
                </a:solidFill>
                <a:latin typeface="Times New Roman"/>
                <a:ea typeface="Times New Roman"/>
                <a:cs typeface="Times New Roman"/>
                <a:sym typeface="Times New Roman"/>
              </a:rPr>
              <a:t>Xampp</a:t>
            </a:r>
            <a:endParaRPr sz="1600" dirty="0">
              <a:solidFill>
                <a:schemeClr val="accent2">
                  <a:lumMod val="75000"/>
                </a:schemeClr>
              </a:solidFill>
              <a:latin typeface="Times New Roman"/>
              <a:ea typeface="Times New Roman"/>
              <a:cs typeface="Times New Roman"/>
              <a:sym typeface="Times New Roman"/>
            </a:endParaRPr>
          </a:p>
        </p:txBody>
      </p:sp>
      <p:pic>
        <p:nvPicPr>
          <p:cNvPr id="1026" name="Picture 2" descr="Python Logo Sketch freebie - Download free resource for Sketch - Sketch App  Sourc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602" t="14694" r="22081" b="16850"/>
          <a:stretch/>
        </p:blipFill>
        <p:spPr bwMode="auto">
          <a:xfrm>
            <a:off x="3206548" y="1330701"/>
            <a:ext cx="1110404" cy="10692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777021" y="1444103"/>
            <a:ext cx="1772714" cy="955875"/>
          </a:xfrm>
          <a:prstGeom prst="rect">
            <a:avLst/>
          </a:prstGeom>
        </p:spPr>
      </p:pic>
      <p:pic>
        <p:nvPicPr>
          <p:cNvPr id="4" name="Picture 3"/>
          <p:cNvPicPr>
            <a:picLocks noChangeAspect="1"/>
          </p:cNvPicPr>
          <p:nvPr/>
        </p:nvPicPr>
        <p:blipFill>
          <a:blip r:embed="rId5"/>
          <a:stretch>
            <a:fillRect/>
          </a:stretch>
        </p:blipFill>
        <p:spPr>
          <a:xfrm>
            <a:off x="3586803" y="2747007"/>
            <a:ext cx="3076575" cy="1485900"/>
          </a:xfrm>
          <a:prstGeom prst="rect">
            <a:avLst/>
          </a:prstGeom>
        </p:spPr>
      </p:pic>
    </p:spTree>
    <p:extLst>
      <p:ext uri="{BB962C8B-B14F-4D97-AF65-F5344CB8AC3E}">
        <p14:creationId xmlns:p14="http://schemas.microsoft.com/office/powerpoint/2010/main" val="1853168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66193-10C8-A7C7-B43C-9111D3045506}"/>
              </a:ext>
            </a:extLst>
          </p:cNvPr>
          <p:cNvSpPr>
            <a:spLocks noGrp="1"/>
          </p:cNvSpPr>
          <p:nvPr>
            <p:ph type="title"/>
          </p:nvPr>
        </p:nvSpPr>
        <p:spPr/>
        <p:txBody>
          <a:bodyPr>
            <a:normAutofit/>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Dataset</a:t>
            </a:r>
            <a:endParaRPr lang="en-IN" sz="32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2E0C09F-53D7-122C-0FEF-35E8473EBBF1}"/>
              </a:ext>
            </a:extLst>
          </p:cNvPr>
          <p:cNvSpPr>
            <a:spLocks noGrp="1"/>
          </p:cNvSpPr>
          <p:nvPr>
            <p:ph type="body" idx="1"/>
          </p:nvPr>
        </p:nvSpPr>
        <p:spPr>
          <a:xfrm>
            <a:off x="506808" y="1187646"/>
            <a:ext cx="3139217" cy="432197"/>
          </a:xfrm>
        </p:spPr>
        <p:txBody>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Crop Recommendation</a:t>
            </a:r>
            <a:endParaRPr lang="en-IN"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0A38A5AE-289A-7B92-0F20-B1C2F15A12C1}"/>
              </a:ext>
            </a:extLst>
          </p:cNvPr>
          <p:cNvSpPr>
            <a:spLocks noGrp="1"/>
          </p:cNvSpPr>
          <p:nvPr>
            <p:ph sz="half" idx="2"/>
          </p:nvPr>
        </p:nvSpPr>
        <p:spPr>
          <a:xfrm>
            <a:off x="421084" y="1738608"/>
            <a:ext cx="7465616" cy="3262017"/>
          </a:xfrm>
        </p:spPr>
        <p:txBody>
          <a:bodyPr>
            <a:noAutofit/>
          </a:bodyPr>
          <a:lstStyle/>
          <a:p>
            <a:r>
              <a:rPr lang="en-US" sz="1400" b="1" dirty="0">
                <a:solidFill>
                  <a:schemeClr val="accent2">
                    <a:lumMod val="75000"/>
                  </a:schemeClr>
                </a:solidFill>
                <a:latin typeface="Times New Roman" panose="02020603050405020304" pitchFamily="18" charset="0"/>
                <a:cs typeface="Times New Roman" panose="02020603050405020304" pitchFamily="18" charset="0"/>
              </a:rPr>
              <a:t>Features:</a:t>
            </a:r>
          </a:p>
          <a:p>
            <a:pPr>
              <a:buFont typeface="Arial" panose="020B0604020202020204" pitchFamily="34" charset="0"/>
              <a:buChar char="•"/>
            </a:pPr>
            <a:r>
              <a:rPr lang="en-US" sz="1400" dirty="0">
                <a:solidFill>
                  <a:schemeClr val="accent2">
                    <a:lumMod val="75000"/>
                  </a:schemeClr>
                </a:solidFill>
                <a:latin typeface="Times New Roman" panose="02020603050405020304" pitchFamily="18" charset="0"/>
                <a:cs typeface="Times New Roman" panose="02020603050405020304" pitchFamily="18" charset="0"/>
              </a:rPr>
              <a:t>Nitrogen</a:t>
            </a:r>
          </a:p>
          <a:p>
            <a:pPr>
              <a:buFont typeface="Arial" panose="020B0604020202020204" pitchFamily="34" charset="0"/>
              <a:buChar char="•"/>
            </a:pPr>
            <a:r>
              <a:rPr lang="en-US" sz="1400" dirty="0">
                <a:solidFill>
                  <a:schemeClr val="accent2">
                    <a:lumMod val="75000"/>
                  </a:schemeClr>
                </a:solidFill>
                <a:latin typeface="Times New Roman" panose="02020603050405020304" pitchFamily="18" charset="0"/>
                <a:cs typeface="Times New Roman" panose="02020603050405020304" pitchFamily="18" charset="0"/>
              </a:rPr>
              <a:t>Potassium</a:t>
            </a:r>
          </a:p>
          <a:p>
            <a:pPr>
              <a:buFont typeface="Arial" panose="020B0604020202020204" pitchFamily="34" charset="0"/>
              <a:buChar char="•"/>
            </a:pPr>
            <a:r>
              <a:rPr lang="en-US" sz="1400" dirty="0">
                <a:solidFill>
                  <a:schemeClr val="accent2">
                    <a:lumMod val="75000"/>
                  </a:schemeClr>
                </a:solidFill>
                <a:latin typeface="Times New Roman" panose="02020603050405020304" pitchFamily="18" charset="0"/>
                <a:cs typeface="Times New Roman" panose="02020603050405020304" pitchFamily="18" charset="0"/>
              </a:rPr>
              <a:t>Phosphorous</a:t>
            </a:r>
          </a:p>
          <a:p>
            <a:pPr>
              <a:buFont typeface="Arial" panose="020B0604020202020204" pitchFamily="34" charset="0"/>
              <a:buChar char="•"/>
            </a:pPr>
            <a:r>
              <a:rPr lang="en-US" sz="1400" dirty="0">
                <a:solidFill>
                  <a:schemeClr val="accent2">
                    <a:lumMod val="75000"/>
                  </a:schemeClr>
                </a:solidFill>
                <a:latin typeface="Times New Roman" panose="02020603050405020304" pitchFamily="18" charset="0"/>
                <a:cs typeface="Times New Roman" panose="02020603050405020304" pitchFamily="18" charset="0"/>
              </a:rPr>
              <a:t>Humidity</a:t>
            </a:r>
          </a:p>
          <a:p>
            <a:pPr>
              <a:buFont typeface="Arial" panose="020B0604020202020204" pitchFamily="34" charset="0"/>
              <a:buChar char="•"/>
            </a:pPr>
            <a:r>
              <a:rPr lang="en-US" sz="1400" dirty="0">
                <a:solidFill>
                  <a:schemeClr val="accent2">
                    <a:lumMod val="75000"/>
                  </a:schemeClr>
                </a:solidFill>
                <a:latin typeface="Times New Roman" panose="02020603050405020304" pitchFamily="18" charset="0"/>
                <a:cs typeface="Times New Roman" panose="02020603050405020304" pitchFamily="18" charset="0"/>
              </a:rPr>
              <a:t>Temperatures</a:t>
            </a:r>
          </a:p>
          <a:p>
            <a:pPr>
              <a:buFont typeface="Arial" panose="020B0604020202020204" pitchFamily="34" charset="0"/>
              <a:buChar char="•"/>
            </a:pPr>
            <a:r>
              <a:rPr lang="en-US" sz="1400" dirty="0">
                <a:solidFill>
                  <a:schemeClr val="accent2">
                    <a:lumMod val="75000"/>
                  </a:schemeClr>
                </a:solidFill>
                <a:latin typeface="Times New Roman" panose="02020603050405020304" pitchFamily="18" charset="0"/>
                <a:cs typeface="Times New Roman" panose="02020603050405020304" pitchFamily="18" charset="0"/>
              </a:rPr>
              <a:t>Ph</a:t>
            </a:r>
          </a:p>
          <a:p>
            <a:pPr>
              <a:buFont typeface="Arial" panose="020B0604020202020204" pitchFamily="34" charset="0"/>
              <a:buChar char="•"/>
            </a:pPr>
            <a:r>
              <a:rPr lang="en-US" sz="1400" dirty="0">
                <a:solidFill>
                  <a:schemeClr val="accent2">
                    <a:lumMod val="75000"/>
                  </a:schemeClr>
                </a:solidFill>
                <a:latin typeface="Times New Roman" panose="02020603050405020304" pitchFamily="18" charset="0"/>
                <a:cs typeface="Times New Roman" panose="02020603050405020304" pitchFamily="18" charset="0"/>
              </a:rPr>
              <a:t>Rainfall</a:t>
            </a:r>
          </a:p>
          <a:p>
            <a:pPr>
              <a:buFont typeface="Arial" panose="020B0604020202020204" pitchFamily="34" charset="0"/>
              <a:buChar char="•"/>
            </a:pPr>
            <a:r>
              <a:rPr lang="en-IN" sz="1400" dirty="0">
                <a:solidFill>
                  <a:schemeClr val="accent2">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https://www.kaggle.com/datasets/atharvaingle/crop-recommendation-dataset</a:t>
            </a:r>
            <a:r>
              <a:rPr lang="en-IN" sz="1400" dirty="0">
                <a:solidFill>
                  <a:schemeClr val="accent2">
                    <a:lumMod val="75000"/>
                  </a:schemeClr>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2324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214" y="96983"/>
            <a:ext cx="7065511" cy="886690"/>
          </a:xfrm>
        </p:spPr>
        <p:txBody>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Home Page</a:t>
            </a:r>
            <a:endParaRPr lang="en-IN" sz="32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FCB56E3-D68C-F03C-4A1E-02539ECC0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899" y="983673"/>
            <a:ext cx="5206139" cy="3511592"/>
          </a:xfrm>
          <a:prstGeom prst="rect">
            <a:avLst/>
          </a:prstGeom>
          <a:ln>
            <a:solidFill>
              <a:schemeClr val="bg1"/>
            </a:solidFill>
          </a:ln>
          <a:effectLst/>
        </p:spPr>
      </p:pic>
    </p:spTree>
    <p:extLst>
      <p:ext uri="{BB962C8B-B14F-4D97-AF65-F5344CB8AC3E}">
        <p14:creationId xmlns:p14="http://schemas.microsoft.com/office/powerpoint/2010/main" val="2217474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214" y="96983"/>
            <a:ext cx="7065511" cy="886690"/>
          </a:xfrm>
        </p:spPr>
        <p:txBody>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Farmer Module</a:t>
            </a:r>
            <a:endParaRPr lang="en-IN" sz="32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E19E488-B6B5-DA2B-C45D-D075C431B724}"/>
              </a:ext>
            </a:extLst>
          </p:cNvPr>
          <p:cNvSpPr/>
          <p:nvPr/>
        </p:nvSpPr>
        <p:spPr>
          <a:xfrm>
            <a:off x="3502227" y="2828916"/>
            <a:ext cx="1455534" cy="62150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Profile</a:t>
            </a:r>
            <a:endParaRPr lang="en-IN" dirty="0"/>
          </a:p>
        </p:txBody>
      </p:sp>
      <p:sp>
        <p:nvSpPr>
          <p:cNvPr id="4" name="Rectangle 3">
            <a:extLst>
              <a:ext uri="{FF2B5EF4-FFF2-40B4-BE49-F238E27FC236}">
                <a16:creationId xmlns:a16="http://schemas.microsoft.com/office/drawing/2014/main" id="{DCE85A3E-E07D-CDE5-0BDC-AA41D1C04D21}"/>
              </a:ext>
            </a:extLst>
          </p:cNvPr>
          <p:cNvSpPr/>
          <p:nvPr/>
        </p:nvSpPr>
        <p:spPr>
          <a:xfrm>
            <a:off x="3214686" y="890804"/>
            <a:ext cx="1743075" cy="5379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Farmer</a:t>
            </a:r>
            <a:endParaRPr lang="en-IN" dirty="0"/>
          </a:p>
        </p:txBody>
      </p:sp>
      <p:cxnSp>
        <p:nvCxnSpPr>
          <p:cNvPr id="7" name="Straight Connector 6">
            <a:extLst>
              <a:ext uri="{FF2B5EF4-FFF2-40B4-BE49-F238E27FC236}">
                <a16:creationId xmlns:a16="http://schemas.microsoft.com/office/drawing/2014/main" id="{AB730A1A-5C1F-0967-E060-F52A0365F3AD}"/>
              </a:ext>
            </a:extLst>
          </p:cNvPr>
          <p:cNvCxnSpPr>
            <a:cxnSpLocks/>
            <a:stCxn id="4" idx="2"/>
          </p:cNvCxnSpPr>
          <p:nvPr/>
        </p:nvCxnSpPr>
        <p:spPr>
          <a:xfrm flipH="1">
            <a:off x="4086223" y="1428750"/>
            <a:ext cx="1" cy="971547"/>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45065B4-9538-FC13-621C-8374A892786A}"/>
              </a:ext>
            </a:extLst>
          </p:cNvPr>
          <p:cNvCxnSpPr>
            <a:cxnSpLocks/>
          </p:cNvCxnSpPr>
          <p:nvPr/>
        </p:nvCxnSpPr>
        <p:spPr>
          <a:xfrm>
            <a:off x="1904715" y="2400297"/>
            <a:ext cx="4385357" cy="7143"/>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5279B84F-08F7-B4D0-BEB0-EE73DCD906FF}"/>
              </a:ext>
            </a:extLst>
          </p:cNvPr>
          <p:cNvCxnSpPr/>
          <p:nvPr/>
        </p:nvCxnSpPr>
        <p:spPr>
          <a:xfrm>
            <a:off x="1904715" y="2407440"/>
            <a:ext cx="0" cy="400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F616703E-EAE7-417A-BEB2-C0EC274E3C6B}"/>
              </a:ext>
            </a:extLst>
          </p:cNvPr>
          <p:cNvSpPr/>
          <p:nvPr/>
        </p:nvSpPr>
        <p:spPr>
          <a:xfrm>
            <a:off x="866214" y="2800346"/>
            <a:ext cx="2077002" cy="6357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Crop Recommendation</a:t>
            </a:r>
            <a:endParaRPr lang="en-IN" dirty="0"/>
          </a:p>
        </p:txBody>
      </p:sp>
      <p:cxnSp>
        <p:nvCxnSpPr>
          <p:cNvPr id="14" name="Straight Arrow Connector 13">
            <a:extLst>
              <a:ext uri="{FF2B5EF4-FFF2-40B4-BE49-F238E27FC236}">
                <a16:creationId xmlns:a16="http://schemas.microsoft.com/office/drawing/2014/main" id="{021BFCFB-B508-716B-2DFC-D0B8A4EC756A}"/>
              </a:ext>
            </a:extLst>
          </p:cNvPr>
          <p:cNvCxnSpPr/>
          <p:nvPr/>
        </p:nvCxnSpPr>
        <p:spPr>
          <a:xfrm>
            <a:off x="6290072" y="2400297"/>
            <a:ext cx="0" cy="400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CAE28F52-D1BF-F855-93BF-E602426ABA5B}"/>
              </a:ext>
            </a:extLst>
          </p:cNvPr>
          <p:cNvSpPr/>
          <p:nvPr/>
        </p:nvSpPr>
        <p:spPr>
          <a:xfrm>
            <a:off x="5489976" y="2800348"/>
            <a:ext cx="1600192" cy="6357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Weather forecasting</a:t>
            </a:r>
            <a:endParaRPr lang="en-IN" dirty="0"/>
          </a:p>
        </p:txBody>
      </p:sp>
      <p:cxnSp>
        <p:nvCxnSpPr>
          <p:cNvPr id="19" name="Straight Arrow Connector 18">
            <a:extLst>
              <a:ext uri="{FF2B5EF4-FFF2-40B4-BE49-F238E27FC236}">
                <a16:creationId xmlns:a16="http://schemas.microsoft.com/office/drawing/2014/main" id="{C1248591-825A-ED11-8A53-CF47C0FD7AF8}"/>
              </a:ext>
            </a:extLst>
          </p:cNvPr>
          <p:cNvCxnSpPr>
            <a:cxnSpLocks/>
          </p:cNvCxnSpPr>
          <p:nvPr/>
        </p:nvCxnSpPr>
        <p:spPr>
          <a:xfrm>
            <a:off x="4086223" y="2407440"/>
            <a:ext cx="0" cy="400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6338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214" y="96983"/>
            <a:ext cx="7065511" cy="886690"/>
          </a:xfrm>
        </p:spPr>
        <p:txBody>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Implementation</a:t>
            </a:r>
            <a:endParaRPr lang="en-IN" sz="32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7983C18-3721-0467-D466-AB5B8B320584}"/>
              </a:ext>
            </a:extLst>
          </p:cNvPr>
          <p:cNvPicPr>
            <a:picLocks noChangeAspect="1"/>
          </p:cNvPicPr>
          <p:nvPr/>
        </p:nvPicPr>
        <p:blipFill>
          <a:blip r:embed="rId2"/>
          <a:stretch>
            <a:fillRect/>
          </a:stretch>
        </p:blipFill>
        <p:spPr>
          <a:xfrm>
            <a:off x="866214" y="983673"/>
            <a:ext cx="6822761" cy="3752633"/>
          </a:xfrm>
          <a:prstGeom prst="rect">
            <a:avLst/>
          </a:prstGeom>
          <a:ln>
            <a:solidFill>
              <a:schemeClr val="accent1"/>
            </a:solidFill>
          </a:ln>
          <a:effectLst>
            <a:glow rad="101600">
              <a:schemeClr val="accent1">
                <a:satMod val="175000"/>
                <a:alpha val="40000"/>
              </a:schemeClr>
            </a:glow>
          </a:effectLst>
        </p:spPr>
      </p:pic>
    </p:spTree>
    <p:extLst>
      <p:ext uri="{BB962C8B-B14F-4D97-AF65-F5344CB8AC3E}">
        <p14:creationId xmlns:p14="http://schemas.microsoft.com/office/powerpoint/2010/main" val="1346057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214" y="96983"/>
            <a:ext cx="7065511" cy="886690"/>
          </a:xfrm>
        </p:spPr>
        <p:txBody>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Implementation</a:t>
            </a:r>
            <a:endParaRPr lang="en-IN" sz="32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B2CC9A4-6317-76CA-0BB9-66F95405D333}"/>
              </a:ext>
            </a:extLst>
          </p:cNvPr>
          <p:cNvPicPr>
            <a:picLocks noChangeAspect="1"/>
          </p:cNvPicPr>
          <p:nvPr/>
        </p:nvPicPr>
        <p:blipFill>
          <a:blip r:embed="rId2"/>
          <a:stretch>
            <a:fillRect/>
          </a:stretch>
        </p:blipFill>
        <p:spPr>
          <a:xfrm>
            <a:off x="1069981" y="983673"/>
            <a:ext cx="6781000" cy="3704099"/>
          </a:xfrm>
          <a:prstGeom prst="rect">
            <a:avLst/>
          </a:prstGeom>
          <a:ln>
            <a:solidFill>
              <a:schemeClr val="accent1"/>
            </a:solidFill>
          </a:ln>
          <a:effectLst>
            <a:glow rad="101600">
              <a:schemeClr val="accent1">
                <a:satMod val="175000"/>
                <a:alpha val="40000"/>
              </a:schemeClr>
            </a:glow>
          </a:effectLst>
        </p:spPr>
      </p:pic>
    </p:spTree>
    <p:extLst>
      <p:ext uri="{BB962C8B-B14F-4D97-AF65-F5344CB8AC3E}">
        <p14:creationId xmlns:p14="http://schemas.microsoft.com/office/powerpoint/2010/main" val="2404351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68D98-E2E1-9A5D-C15F-54511E9F8C95}"/>
              </a:ext>
            </a:extLst>
          </p:cNvPr>
          <p:cNvPicPr>
            <a:picLocks noChangeAspect="1"/>
          </p:cNvPicPr>
          <p:nvPr/>
        </p:nvPicPr>
        <p:blipFill>
          <a:blip r:embed="rId2"/>
          <a:stretch>
            <a:fillRect/>
          </a:stretch>
        </p:blipFill>
        <p:spPr>
          <a:xfrm>
            <a:off x="639365" y="569951"/>
            <a:ext cx="7865269" cy="4160762"/>
          </a:xfrm>
          <a:prstGeom prst="rect">
            <a:avLst/>
          </a:prstGeom>
          <a:ln>
            <a:solidFill>
              <a:schemeClr val="accent1"/>
            </a:solidFill>
          </a:ln>
          <a:effectLst>
            <a:glow rad="101600">
              <a:schemeClr val="accent1">
                <a:satMod val="175000"/>
                <a:alpha val="40000"/>
              </a:schemeClr>
            </a:glow>
          </a:effectLst>
        </p:spPr>
      </p:pic>
    </p:spTree>
    <p:extLst>
      <p:ext uri="{BB962C8B-B14F-4D97-AF65-F5344CB8AC3E}">
        <p14:creationId xmlns:p14="http://schemas.microsoft.com/office/powerpoint/2010/main" val="1629909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ChangeArrowheads="1"/>
          </p:cNvSpPr>
          <p:nvPr/>
        </p:nvSpPr>
        <p:spPr bwMode="auto">
          <a:xfrm>
            <a:off x="1411535" y="-76200"/>
            <a:ext cx="6320921" cy="771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1555" rIns="0" bIns="0" anchor="ct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1pPr>
            <a:lvl2pPr marL="742950" indent="-2857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2pPr>
            <a:lvl3pPr marL="11430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3pPr>
            <a:lvl4pPr marL="16002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4pPr>
            <a:lvl5pPr marL="20574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5pPr>
            <a:lvl6pPr marL="2514600" indent="-228600" defTabSz="457200" eaLnBrk="0" fontAlgn="base" hangingPunct="0">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6pPr>
            <a:lvl7pPr marL="2971800" indent="-228600" defTabSz="457200" eaLnBrk="0" fontAlgn="base" hangingPunct="0">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7pPr>
            <a:lvl8pPr marL="3429000" indent="-228600" defTabSz="457200" eaLnBrk="0" fontAlgn="base" hangingPunct="0">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8pPr>
            <a:lvl9pPr marL="3886200" indent="-228600" defTabSz="457200" eaLnBrk="0" fontAlgn="base" hangingPunct="0">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9pPr>
          </a:lstStyle>
          <a:p>
            <a:pPr algn="ctr" eaLnBrk="1" hangingPunct="1">
              <a:lnSpc>
                <a:spcPct val="93000"/>
              </a:lnSpc>
              <a:buClr>
                <a:srgbClr val="000000"/>
              </a:buClr>
              <a:buSzPct val="100000"/>
              <a:buFont typeface="Times New Roman" panose="02020603050405020304" pitchFamily="18" charset="0"/>
              <a:buNone/>
            </a:pPr>
            <a:r>
              <a:rPr lang="en-IN" altLang="en-US" sz="2800" b="1" dirty="0">
                <a:solidFill>
                  <a:schemeClr val="accent2">
                    <a:lumMod val="75000"/>
                  </a:schemeClr>
                </a:solidFill>
                <a:latin typeface="Times New Roman" panose="02020603050405020304" pitchFamily="18" charset="0"/>
                <a:ea typeface="DejaVu Sans" charset="0"/>
                <a:cs typeface="Times New Roman" panose="02020603050405020304" pitchFamily="18" charset="0"/>
              </a:rPr>
              <a:t>Outline</a:t>
            </a:r>
          </a:p>
        </p:txBody>
      </p:sp>
      <p:sp>
        <p:nvSpPr>
          <p:cNvPr id="10243" name="Rectangle 2"/>
          <p:cNvSpPr>
            <a:spLocks noChangeArrowheads="1"/>
          </p:cNvSpPr>
          <p:nvPr/>
        </p:nvSpPr>
        <p:spPr bwMode="auto">
          <a:xfrm>
            <a:off x="1202345" y="789711"/>
            <a:ext cx="6739299" cy="457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4451" rIns="0" bIns="0"/>
          <a:lstStyle>
            <a:lvl1pPr marL="430213" indent="-322263">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1pPr>
            <a:lvl2pPr marL="742950" indent="-28575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2pPr>
            <a:lvl3pPr marL="11430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3pPr>
            <a:lvl4pPr marL="16002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4pPr>
            <a:lvl5pPr marL="2057400" indent="-2286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5pPr>
            <a:lvl6pPr marL="2514600" indent="-228600" defTabSz="457200" eaLnBrk="0" fontAlgn="base" hangingPunct="0">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6pPr>
            <a:lvl7pPr marL="2971800" indent="-228600" defTabSz="457200" eaLnBrk="0" fontAlgn="base" hangingPunct="0">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7pPr>
            <a:lvl8pPr marL="3429000" indent="-228600" defTabSz="457200" eaLnBrk="0" fontAlgn="base" hangingPunct="0">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8pPr>
            <a:lvl9pPr marL="3886200" indent="-228600" defTabSz="457200" eaLnBrk="0" fontAlgn="base" hangingPunct="0">
              <a:spcBef>
                <a:spcPct val="0"/>
              </a:spcBef>
              <a:spcAft>
                <a:spcPct val="0"/>
              </a:spcAft>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defRPr>
                <a:solidFill>
                  <a:schemeClr val="tx1"/>
                </a:solidFill>
                <a:latin typeface="Trebuchet MS" panose="020B0603020202020204" pitchFamily="34" charset="0"/>
              </a:defRPr>
            </a:lvl9pPr>
          </a:lstStyle>
          <a:p>
            <a:pPr algn="just">
              <a:lnSpc>
                <a:spcPct val="150000"/>
              </a:lnSpc>
              <a:buFont typeface="Wingdings" panose="05000000000000000000" pitchFamily="2" charset="2"/>
              <a:buChar char="§"/>
            </a:pPr>
            <a:r>
              <a:rPr lang="en-US" altLang="en-US" dirty="0">
                <a:solidFill>
                  <a:schemeClr val="accent2">
                    <a:lumMod val="75000"/>
                  </a:schemeClr>
                </a:solidFill>
                <a:latin typeface="Times New Roman" panose="02020603050405020304" pitchFamily="18" charset="0"/>
                <a:cs typeface="Times New Roman" panose="02020603050405020304" pitchFamily="18" charset="0"/>
              </a:rPr>
              <a:t>Introduction</a:t>
            </a:r>
          </a:p>
          <a:p>
            <a:pPr algn="just">
              <a:lnSpc>
                <a:spcPct val="150000"/>
              </a:lnSpc>
              <a:buFont typeface="Wingdings" panose="05000000000000000000" pitchFamily="2" charset="2"/>
              <a:buChar char="§"/>
            </a:pPr>
            <a:r>
              <a:rPr lang="en-US" altLang="en-US" dirty="0">
                <a:solidFill>
                  <a:schemeClr val="accent2">
                    <a:lumMod val="75000"/>
                  </a:schemeClr>
                </a:solidFill>
                <a:latin typeface="Times New Roman" panose="02020603050405020304" pitchFamily="18" charset="0"/>
                <a:cs typeface="Times New Roman" panose="02020603050405020304" pitchFamily="18" charset="0"/>
              </a:rPr>
              <a:t>Literature Survey of the Existing Systems</a:t>
            </a:r>
          </a:p>
          <a:p>
            <a:pPr algn="just">
              <a:lnSpc>
                <a:spcPct val="150000"/>
              </a:lnSpc>
              <a:buFont typeface="Wingdings" panose="05000000000000000000" pitchFamily="2" charset="2"/>
              <a:buChar char="§"/>
            </a:pPr>
            <a:r>
              <a:rPr lang="en-US" altLang="en-US" dirty="0">
                <a:solidFill>
                  <a:schemeClr val="accent2">
                    <a:lumMod val="75000"/>
                  </a:schemeClr>
                </a:solidFill>
                <a:latin typeface="Times New Roman" panose="02020603050405020304" pitchFamily="18" charset="0"/>
                <a:cs typeface="Times New Roman" panose="02020603050405020304" pitchFamily="18" charset="0"/>
              </a:rPr>
              <a:t>Limitations of the Existing Systems</a:t>
            </a:r>
          </a:p>
          <a:p>
            <a:pPr algn="just">
              <a:lnSpc>
                <a:spcPct val="150000"/>
              </a:lnSpc>
              <a:buFont typeface="Wingdings" panose="05000000000000000000" pitchFamily="2" charset="2"/>
              <a:buChar char="§"/>
            </a:pPr>
            <a:r>
              <a:rPr lang="en-US" altLang="en-US" dirty="0">
                <a:solidFill>
                  <a:schemeClr val="accent2">
                    <a:lumMod val="75000"/>
                  </a:schemeClr>
                </a:solidFill>
                <a:latin typeface="Times New Roman" panose="02020603050405020304" pitchFamily="18" charset="0"/>
                <a:cs typeface="Times New Roman" panose="02020603050405020304" pitchFamily="18" charset="0"/>
              </a:rPr>
              <a:t>Problem Statement </a:t>
            </a:r>
          </a:p>
          <a:p>
            <a:pPr algn="just">
              <a:lnSpc>
                <a:spcPct val="150000"/>
              </a:lnSpc>
              <a:buFont typeface="Wingdings" panose="05000000000000000000" pitchFamily="2" charset="2"/>
              <a:buChar char="§"/>
            </a:pPr>
            <a:r>
              <a:rPr lang="en-US" altLang="en-US" dirty="0">
                <a:solidFill>
                  <a:schemeClr val="accent2">
                    <a:lumMod val="75000"/>
                  </a:schemeClr>
                </a:solidFill>
                <a:latin typeface="Times New Roman" panose="02020603050405020304" pitchFamily="18" charset="0"/>
                <a:cs typeface="Times New Roman" panose="02020603050405020304" pitchFamily="18" charset="0"/>
              </a:rPr>
              <a:t>Proposed System Design</a:t>
            </a:r>
          </a:p>
          <a:p>
            <a:pPr algn="just">
              <a:lnSpc>
                <a:spcPct val="150000"/>
              </a:lnSpc>
              <a:buFont typeface="Wingdings" panose="05000000000000000000" pitchFamily="2" charset="2"/>
              <a:buChar char="§"/>
            </a:pPr>
            <a:r>
              <a:rPr lang="en-US" altLang="en-US" dirty="0">
                <a:solidFill>
                  <a:schemeClr val="accent2">
                    <a:lumMod val="75000"/>
                  </a:schemeClr>
                </a:solidFill>
                <a:latin typeface="Times New Roman" panose="02020603050405020304" pitchFamily="18" charset="0"/>
                <a:cs typeface="Times New Roman" panose="02020603050405020304" pitchFamily="18" charset="0"/>
              </a:rPr>
              <a:t>Description of Proposed System</a:t>
            </a:r>
          </a:p>
          <a:p>
            <a:pPr algn="just">
              <a:lnSpc>
                <a:spcPct val="150000"/>
              </a:lnSpc>
              <a:buFont typeface="Wingdings" panose="05000000000000000000" pitchFamily="2" charset="2"/>
              <a:buChar char="§"/>
            </a:pPr>
            <a:r>
              <a:rPr lang="en-US" altLang="en-US" dirty="0">
                <a:solidFill>
                  <a:schemeClr val="accent2">
                    <a:lumMod val="75000"/>
                  </a:schemeClr>
                </a:solidFill>
                <a:latin typeface="Times New Roman" panose="02020603050405020304" pitchFamily="18" charset="0"/>
                <a:cs typeface="Times New Roman" panose="02020603050405020304" pitchFamily="18" charset="0"/>
              </a:rPr>
              <a:t>Technologies Stack for Proposed System</a:t>
            </a:r>
          </a:p>
          <a:p>
            <a:pPr algn="just">
              <a:lnSpc>
                <a:spcPct val="150000"/>
              </a:lnSpc>
              <a:buFont typeface="Wingdings" panose="05000000000000000000" pitchFamily="2" charset="2"/>
              <a:buChar char="§"/>
            </a:pPr>
            <a:r>
              <a:rPr lang="en-US" altLang="en-US" dirty="0">
                <a:solidFill>
                  <a:schemeClr val="accent2">
                    <a:lumMod val="75000"/>
                  </a:schemeClr>
                </a:solidFill>
                <a:latin typeface="Times New Roman" panose="02020603050405020304" pitchFamily="18" charset="0"/>
                <a:cs typeface="Times New Roman" panose="02020603050405020304" pitchFamily="18" charset="0"/>
              </a:rPr>
              <a:t>Implementation</a:t>
            </a:r>
          </a:p>
          <a:p>
            <a:pPr algn="just">
              <a:lnSpc>
                <a:spcPct val="150000"/>
              </a:lnSpc>
              <a:buFont typeface="Wingdings" panose="05000000000000000000" pitchFamily="2" charset="2"/>
              <a:buChar char="§"/>
            </a:pPr>
            <a:r>
              <a:rPr lang="en-US" altLang="en-US" dirty="0">
                <a:solidFill>
                  <a:schemeClr val="accent2">
                    <a:lumMod val="75000"/>
                  </a:schemeClr>
                </a:solidFill>
                <a:latin typeface="Times New Roman" panose="02020603050405020304" pitchFamily="18" charset="0"/>
                <a:cs typeface="Times New Roman" panose="02020603050405020304" pitchFamily="18" charset="0"/>
              </a:rPr>
              <a:t>Conclusion </a:t>
            </a:r>
          </a:p>
          <a:p>
            <a:pPr algn="just">
              <a:lnSpc>
                <a:spcPct val="150000"/>
              </a:lnSpc>
              <a:buFont typeface="Wingdings" panose="05000000000000000000" pitchFamily="2" charset="2"/>
              <a:buChar char="§"/>
            </a:pPr>
            <a:r>
              <a:rPr lang="en-US" altLang="en-US" dirty="0">
                <a:solidFill>
                  <a:schemeClr val="accent2">
                    <a:lumMod val="75000"/>
                  </a:schemeClr>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8932143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214" y="96983"/>
            <a:ext cx="7065511" cy="886690"/>
          </a:xfrm>
        </p:spPr>
        <p:txBody>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Implementation</a:t>
            </a:r>
            <a:endParaRPr lang="en-IN" sz="32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C79633C-DB27-F85A-A4E8-485254AA517C}"/>
              </a:ext>
            </a:extLst>
          </p:cNvPr>
          <p:cNvPicPr>
            <a:picLocks noChangeAspect="1"/>
          </p:cNvPicPr>
          <p:nvPr/>
        </p:nvPicPr>
        <p:blipFill>
          <a:blip r:embed="rId2"/>
          <a:stretch>
            <a:fillRect/>
          </a:stretch>
        </p:blipFill>
        <p:spPr>
          <a:xfrm>
            <a:off x="785813" y="899672"/>
            <a:ext cx="7276438" cy="3800915"/>
          </a:xfrm>
          <a:prstGeom prst="rect">
            <a:avLst/>
          </a:prstGeom>
          <a:ln>
            <a:solidFill>
              <a:schemeClr val="accent1"/>
            </a:solidFill>
          </a:ln>
          <a:effectLst>
            <a:glow rad="101600">
              <a:schemeClr val="accent1">
                <a:satMod val="175000"/>
                <a:alpha val="40000"/>
              </a:schemeClr>
            </a:glow>
          </a:effectLst>
        </p:spPr>
      </p:pic>
    </p:spTree>
    <p:extLst>
      <p:ext uri="{BB962C8B-B14F-4D97-AF65-F5344CB8AC3E}">
        <p14:creationId xmlns:p14="http://schemas.microsoft.com/office/powerpoint/2010/main" val="1102733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33BE-3867-495A-B992-E253A765DFF6}"/>
              </a:ext>
            </a:extLst>
          </p:cNvPr>
          <p:cNvSpPr>
            <a:spLocks noGrp="1"/>
          </p:cNvSpPr>
          <p:nvPr>
            <p:ph type="title"/>
          </p:nvPr>
        </p:nvSpPr>
        <p:spPr>
          <a:xfrm>
            <a:off x="536863" y="192231"/>
            <a:ext cx="7997536" cy="798369"/>
          </a:xfrm>
        </p:spPr>
        <p:txBody>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A146444-4C9A-41BD-8D24-815F7EA88D7F}"/>
              </a:ext>
            </a:extLst>
          </p:cNvPr>
          <p:cNvSpPr>
            <a:spLocks noGrp="1"/>
          </p:cNvSpPr>
          <p:nvPr>
            <p:ph idx="1"/>
          </p:nvPr>
        </p:nvSpPr>
        <p:spPr>
          <a:xfrm>
            <a:off x="280554" y="1059873"/>
            <a:ext cx="8253845" cy="3643745"/>
          </a:xfrm>
        </p:spPr>
        <p:txBody>
          <a:bodyPr>
            <a:normAutofit/>
          </a:bodyPr>
          <a:lstStyle/>
          <a:p>
            <a:pPr algn="just">
              <a:lnSpc>
                <a:spcPct val="150000"/>
              </a:lnSpc>
              <a:buClrTx/>
              <a:buFont typeface="Wingdings" panose="05000000000000000000" pitchFamily="2" charset="2"/>
              <a:buChar char="q"/>
            </a:pPr>
            <a:r>
              <a:rPr lang="en-US" sz="1400" dirty="0">
                <a:solidFill>
                  <a:schemeClr val="accent2">
                    <a:lumMod val="75000"/>
                  </a:schemeClr>
                </a:solidFill>
                <a:latin typeface="Times New Roman" panose="02020603050405020304" pitchFamily="18" charset="0"/>
                <a:cs typeface="Times New Roman" panose="02020603050405020304" pitchFamily="18" charset="0"/>
              </a:rPr>
              <a:t>In conclusion, the Crop Recommendation System can achieved significant success through a comprehensive technological approach. By integrating machine learning models with IoT devices, the system can effectively address the challenges faced by modern agriculture. The use of advanced data processing techniques, real-time monitoring, and customized recommendations will result in a highly accurate and efficient solution. This holistic approach will ensures that farmers receive precise, actionable insights tailored to their specific land conditions. The project’s success is evident in its ability to enhance crop productivity, optimize resource usage, and promote sustainable agricultural practices, delivering a comprehensive and transformative tool for the farming industry.</a:t>
            </a:r>
          </a:p>
        </p:txBody>
      </p:sp>
    </p:spTree>
    <p:extLst>
      <p:ext uri="{BB962C8B-B14F-4D97-AF65-F5344CB8AC3E}">
        <p14:creationId xmlns:p14="http://schemas.microsoft.com/office/powerpoint/2010/main" val="7547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543" y="65231"/>
            <a:ext cx="7668184" cy="807604"/>
          </a:xfrm>
        </p:spPr>
        <p:txBody>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References</a:t>
            </a:r>
            <a:endParaRPr lang="en-IN" sz="32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18286" y="872835"/>
            <a:ext cx="8520698" cy="4128655"/>
          </a:xfrm>
        </p:spPr>
        <p:txBody>
          <a:bodyPr>
            <a:noAutofit/>
          </a:bodyPr>
          <a:lstStyle/>
          <a:p>
            <a:pPr marL="0" indent="0">
              <a:buNone/>
            </a:pPr>
            <a:r>
              <a:rPr lang="en-IN" sz="1100" u="sng" dirty="0">
                <a:solidFill>
                  <a:schemeClr val="accent2">
                    <a:lumMod val="75000"/>
                  </a:schemeClr>
                </a:solidFill>
                <a:latin typeface="Times New Roman" panose="02020603050405020304" pitchFamily="18" charset="0"/>
                <a:cs typeface="Times New Roman" panose="02020603050405020304" pitchFamily="18" charset="0"/>
              </a:rPr>
              <a:t>Journal Papers</a:t>
            </a:r>
          </a:p>
          <a:p>
            <a:pPr marL="0" indent="0" algn="just">
              <a:buNone/>
            </a:pPr>
            <a:r>
              <a:rPr lang="en-IN" sz="1100" dirty="0">
                <a:solidFill>
                  <a:schemeClr val="accent2">
                    <a:lumMod val="75000"/>
                  </a:schemeClr>
                </a:solidFill>
                <a:latin typeface="Times New Roman" panose="02020603050405020304" pitchFamily="18" charset="0"/>
                <a:cs typeface="Times New Roman" panose="02020603050405020304" pitchFamily="18" charset="0"/>
              </a:rPr>
              <a:t>[1] C. V. Neha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Niharika</a:t>
            </a:r>
            <a:r>
              <a:rPr lang="en-IN" sz="1100" dirty="0">
                <a:solidFill>
                  <a:schemeClr val="accent2">
                    <a:lumMod val="75000"/>
                  </a:schemeClr>
                </a:solidFill>
                <a:latin typeface="Times New Roman" panose="02020603050405020304" pitchFamily="18" charset="0"/>
                <a:cs typeface="Times New Roman" panose="02020603050405020304" pitchFamily="18" charset="0"/>
              </a:rPr>
              <a:t>, K.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Mothish</a:t>
            </a:r>
            <a:r>
              <a:rPr lang="en-IN" sz="1100" dirty="0">
                <a:solidFill>
                  <a:schemeClr val="accent2">
                    <a:lumMod val="75000"/>
                  </a:schemeClr>
                </a:solidFill>
                <a:latin typeface="Times New Roman" panose="02020603050405020304" pitchFamily="18" charset="0"/>
                <a:cs typeface="Times New Roman" panose="02020603050405020304" pitchFamily="18" charset="0"/>
              </a:rPr>
              <a:t> Kumar, K.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Harika</a:t>
            </a:r>
            <a:r>
              <a:rPr lang="en-IN" sz="1100" dirty="0">
                <a:solidFill>
                  <a:schemeClr val="accent2">
                    <a:lumMod val="75000"/>
                  </a:schemeClr>
                </a:solidFill>
                <a:latin typeface="Times New Roman" panose="02020603050405020304" pitchFamily="18" charset="0"/>
                <a:cs typeface="Times New Roman" panose="02020603050405020304" pitchFamily="18" charset="0"/>
              </a:rPr>
              <a:t>, V.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Venkatesh</a:t>
            </a:r>
            <a:r>
              <a:rPr lang="en-IN" sz="1100" dirty="0">
                <a:solidFill>
                  <a:schemeClr val="accent2">
                    <a:lumMod val="75000"/>
                  </a:schemeClr>
                </a:solidFill>
                <a:latin typeface="Times New Roman" panose="02020603050405020304" pitchFamily="18" charset="0"/>
                <a:cs typeface="Times New Roman" panose="02020603050405020304" pitchFamily="18" charset="0"/>
              </a:rPr>
              <a:t> and A. Y. Begum, "Crop Recommendation with IOT and ML," 2023 4th International Conference for Emerging Technology (INCET), Belgaum, India, 2023, pp. 1-5,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doi</a:t>
            </a:r>
            <a:r>
              <a:rPr lang="en-IN" sz="1100" dirty="0">
                <a:solidFill>
                  <a:schemeClr val="accent2">
                    <a:lumMod val="75000"/>
                  </a:schemeClr>
                </a:solidFill>
                <a:latin typeface="Times New Roman" panose="02020603050405020304" pitchFamily="18" charset="0"/>
                <a:cs typeface="Times New Roman" panose="02020603050405020304" pitchFamily="18" charset="0"/>
              </a:rPr>
              <a:t>: 10.1109/INCET57972.2023.10170561. keywords: {Temperature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distribution;Rain;Crops;Production;Humidity;Soil;Predictive</a:t>
            </a:r>
            <a:r>
              <a:rPr lang="en-IN" sz="1100" dirty="0">
                <a:solidFill>
                  <a:schemeClr val="accent2">
                    <a:lumMod val="75000"/>
                  </a:schemeClr>
                </a:solidFill>
                <a:latin typeface="Times New Roman" panose="02020603050405020304" pitchFamily="18" charset="0"/>
                <a:cs typeface="Times New Roman" panose="02020603050405020304" pitchFamily="18" charset="0"/>
              </a:rPr>
              <a:t>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models;Machine</a:t>
            </a:r>
            <a:r>
              <a:rPr lang="en-IN" sz="1100" dirty="0">
                <a:solidFill>
                  <a:schemeClr val="accent2">
                    <a:lumMod val="75000"/>
                  </a:schemeClr>
                </a:solidFill>
                <a:latin typeface="Times New Roman" panose="02020603050405020304" pitchFamily="18" charset="0"/>
                <a:cs typeface="Times New Roman" panose="02020603050405020304" pitchFamily="18" charset="0"/>
              </a:rPr>
              <a:t>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learning;Random</a:t>
            </a:r>
            <a:r>
              <a:rPr lang="en-IN" sz="1100" dirty="0">
                <a:solidFill>
                  <a:schemeClr val="accent2">
                    <a:lumMod val="75000"/>
                  </a:schemeClr>
                </a:solidFill>
                <a:latin typeface="Times New Roman" panose="02020603050405020304" pitchFamily="18" charset="0"/>
                <a:cs typeface="Times New Roman" panose="02020603050405020304" pitchFamily="18" charset="0"/>
              </a:rPr>
              <a:t>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Forest;Arduino;Crop</a:t>
            </a:r>
            <a:r>
              <a:rPr lang="en-IN" sz="1100" dirty="0">
                <a:solidFill>
                  <a:schemeClr val="accent2">
                    <a:lumMod val="75000"/>
                  </a:schemeClr>
                </a:solidFill>
                <a:latin typeface="Times New Roman" panose="02020603050405020304" pitchFamily="18" charset="0"/>
                <a:cs typeface="Times New Roman" panose="02020603050405020304" pitchFamily="18" charset="0"/>
              </a:rPr>
              <a:t> prediction.},</a:t>
            </a:r>
          </a:p>
          <a:p>
            <a:pPr marL="0" indent="0" algn="just">
              <a:buNone/>
            </a:pPr>
            <a:r>
              <a:rPr lang="en-IN" sz="1100" dirty="0">
                <a:solidFill>
                  <a:schemeClr val="accent2">
                    <a:lumMod val="75000"/>
                  </a:schemeClr>
                </a:solidFill>
                <a:latin typeface="Times New Roman" panose="02020603050405020304" pitchFamily="18" charset="0"/>
                <a:cs typeface="Times New Roman" panose="02020603050405020304" pitchFamily="18" charset="0"/>
              </a:rPr>
              <a:t>[2] </a:t>
            </a:r>
            <a:r>
              <a:rPr lang="en-US" sz="1100" dirty="0">
                <a:solidFill>
                  <a:schemeClr val="accent2">
                    <a:lumMod val="75000"/>
                  </a:schemeClr>
                </a:solidFill>
                <a:latin typeface="Times New Roman" panose="02020603050405020304" pitchFamily="18" charset="0"/>
                <a:cs typeface="Times New Roman" panose="02020603050405020304" pitchFamily="18" charset="0"/>
              </a:rPr>
              <a:t>A. A. Islam </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Ridoy</a:t>
            </a:r>
            <a:r>
              <a:rPr lang="en-US" sz="1100" dirty="0">
                <a:solidFill>
                  <a:schemeClr val="accent2">
                    <a:lumMod val="75000"/>
                  </a:schemeClr>
                </a:solidFill>
                <a:latin typeface="Times New Roman" panose="02020603050405020304" pitchFamily="18" charset="0"/>
                <a:cs typeface="Times New Roman" panose="02020603050405020304" pitchFamily="18" charset="0"/>
              </a:rPr>
              <a:t>, M. A. Ismail Siddique and O. </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Joyti</a:t>
            </a:r>
            <a:r>
              <a:rPr lang="en-US" sz="1100" dirty="0">
                <a:solidFill>
                  <a:schemeClr val="accent2">
                    <a:lumMod val="75000"/>
                  </a:schemeClr>
                </a:solidFill>
                <a:latin typeface="Times New Roman" panose="02020603050405020304" pitchFamily="18" charset="0"/>
                <a:cs typeface="Times New Roman" panose="02020603050405020304" pitchFamily="18" charset="0"/>
              </a:rPr>
              <a:t>, "A Machine Learning-Driven Crop Recommendation System with IoT Integration," 2024 6th International Conference on Electrical Engineering and Information &amp; Communication Technology (ICEEICT), Dhaka, Bangladesh, 2024, pp. 812-817, </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doi</a:t>
            </a:r>
            <a:r>
              <a:rPr lang="en-US" sz="1100" dirty="0">
                <a:solidFill>
                  <a:schemeClr val="accent2">
                    <a:lumMod val="75000"/>
                  </a:schemeClr>
                </a:solidFill>
                <a:latin typeface="Times New Roman" panose="02020603050405020304" pitchFamily="18" charset="0"/>
                <a:cs typeface="Times New Roman" panose="02020603050405020304" pitchFamily="18" charset="0"/>
              </a:rPr>
              <a:t>: 10.1109/ICEEICT62016.2024.10534479. keywords: {Temperature </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distribution;Machine</a:t>
            </a:r>
            <a:r>
              <a:rPr lang="en-US" sz="1100" dirty="0">
                <a:solidFill>
                  <a:schemeClr val="accent2">
                    <a:lumMod val="75000"/>
                  </a:schemeClr>
                </a:solidFill>
                <a:latin typeface="Times New Roman" panose="02020603050405020304" pitchFamily="18" charset="0"/>
                <a:cs typeface="Times New Roman" panose="02020603050405020304" pitchFamily="18" charset="0"/>
              </a:rPr>
              <a:t> learning </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algorithms;Crops;Machine</a:t>
            </a:r>
            <a:r>
              <a:rPr lang="en-US" sz="1100" dirty="0">
                <a:solidFill>
                  <a:schemeClr val="accent2">
                    <a:lumMod val="75000"/>
                  </a:schemeClr>
                </a:solidFill>
                <a:latin typeface="Times New Roman" panose="02020603050405020304" pitchFamily="18" charset="0"/>
                <a:cs typeface="Times New Roman" panose="02020603050405020304" pitchFamily="18" charset="0"/>
              </a:rPr>
              <a:t> </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learning;Production;Soil;Internet</a:t>
            </a:r>
            <a:r>
              <a:rPr lang="en-US" sz="1100" dirty="0">
                <a:solidFill>
                  <a:schemeClr val="accent2">
                    <a:lumMod val="75000"/>
                  </a:schemeClr>
                </a:solidFill>
                <a:latin typeface="Times New Roman" panose="02020603050405020304" pitchFamily="18" charset="0"/>
                <a:cs typeface="Times New Roman" panose="02020603050405020304" pitchFamily="18" charset="0"/>
              </a:rPr>
              <a:t> of </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Things;IoT;Machine-Learning;Accuracy;Website;Crop</a:t>
            </a:r>
            <a:r>
              <a:rPr lang="en-US" sz="1100" dirty="0">
                <a:solidFill>
                  <a:schemeClr val="accent2">
                    <a:lumMod val="75000"/>
                  </a:schemeClr>
                </a:solidFill>
                <a:latin typeface="Times New Roman" panose="02020603050405020304" pitchFamily="18" charset="0"/>
                <a:cs typeface="Times New Roman" panose="02020603050405020304" pitchFamily="18" charset="0"/>
              </a:rPr>
              <a:t> Recommendation},</a:t>
            </a:r>
          </a:p>
          <a:p>
            <a:pPr marL="0" indent="0" algn="just">
              <a:buNone/>
            </a:pPr>
            <a:r>
              <a:rPr lang="en-IN" sz="1100" dirty="0">
                <a:solidFill>
                  <a:schemeClr val="accent2">
                    <a:lumMod val="75000"/>
                  </a:schemeClr>
                </a:solidFill>
                <a:latin typeface="Times New Roman" panose="02020603050405020304" pitchFamily="18" charset="0"/>
                <a:cs typeface="Times New Roman" panose="02020603050405020304" pitchFamily="18" charset="0"/>
              </a:rPr>
              <a:t>[3] J. S.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Jeyanathan</a:t>
            </a:r>
            <a:r>
              <a:rPr lang="en-IN" sz="1100" dirty="0">
                <a:solidFill>
                  <a:schemeClr val="accent2">
                    <a:lumMod val="75000"/>
                  </a:schemeClr>
                </a:solidFill>
                <a:latin typeface="Times New Roman" panose="02020603050405020304" pitchFamily="18" charset="0"/>
                <a:cs typeface="Times New Roman" panose="02020603050405020304" pitchFamily="18" charset="0"/>
              </a:rPr>
              <a:t>, B.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Veerasamy</a:t>
            </a:r>
            <a:r>
              <a:rPr lang="en-IN" sz="1100" dirty="0">
                <a:solidFill>
                  <a:schemeClr val="accent2">
                    <a:lumMod val="75000"/>
                  </a:schemeClr>
                </a:solidFill>
                <a:latin typeface="Times New Roman" panose="02020603050405020304" pitchFamily="18" charset="0"/>
                <a:cs typeface="Times New Roman" panose="02020603050405020304" pitchFamily="18" charset="0"/>
              </a:rPr>
              <a:t>, B.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Medha</a:t>
            </a:r>
            <a:r>
              <a:rPr lang="en-IN" sz="1100" dirty="0">
                <a:solidFill>
                  <a:schemeClr val="accent2">
                    <a:lumMod val="75000"/>
                  </a:schemeClr>
                </a:solidFill>
                <a:latin typeface="Times New Roman" panose="02020603050405020304" pitchFamily="18" charset="0"/>
                <a:cs typeface="Times New Roman" panose="02020603050405020304" pitchFamily="18" charset="0"/>
              </a:rPr>
              <a:t>, G. T. V. Sai, R. B. Kumar and V.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Sahu</a:t>
            </a:r>
            <a:r>
              <a:rPr lang="en-IN" sz="1100" dirty="0">
                <a:solidFill>
                  <a:schemeClr val="accent2">
                    <a:lumMod val="75000"/>
                  </a:schemeClr>
                </a:solidFill>
                <a:latin typeface="Times New Roman" panose="02020603050405020304" pitchFamily="18" charset="0"/>
                <a:cs typeface="Times New Roman" panose="02020603050405020304" pitchFamily="18" charset="0"/>
              </a:rPr>
              <a:t>, "Design of Crop Recommender System using Machine Learning and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IoT</a:t>
            </a:r>
            <a:r>
              <a:rPr lang="en-IN" sz="1100" dirty="0">
                <a:solidFill>
                  <a:schemeClr val="accent2">
                    <a:lumMod val="75000"/>
                  </a:schemeClr>
                </a:solidFill>
                <a:latin typeface="Times New Roman" panose="02020603050405020304" pitchFamily="18" charset="0"/>
                <a:cs typeface="Times New Roman" panose="02020603050405020304" pitchFamily="18" charset="0"/>
              </a:rPr>
              <a:t>," 2023 7th International Conference on Trends in Electronics and Informatics (ICOEI), Tirunelveli, India, 2023, pp. 1127-1132,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doi</a:t>
            </a:r>
            <a:r>
              <a:rPr lang="en-IN" sz="1100" dirty="0">
                <a:solidFill>
                  <a:schemeClr val="accent2">
                    <a:lumMod val="75000"/>
                  </a:schemeClr>
                </a:solidFill>
                <a:latin typeface="Times New Roman" panose="02020603050405020304" pitchFamily="18" charset="0"/>
                <a:cs typeface="Times New Roman" panose="02020603050405020304" pitchFamily="18" charset="0"/>
              </a:rPr>
              <a:t>: 10.1109/ICOEI56765.2023.10125963. keywords: {Temperature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sensors;Temperature;Soil</a:t>
            </a:r>
            <a:r>
              <a:rPr lang="en-IN" sz="1100" dirty="0">
                <a:solidFill>
                  <a:schemeClr val="accent2">
                    <a:lumMod val="75000"/>
                  </a:schemeClr>
                </a:solidFill>
                <a:latin typeface="Times New Roman" panose="02020603050405020304" pitchFamily="18" charset="0"/>
                <a:cs typeface="Times New Roman" panose="02020603050405020304" pitchFamily="18" charset="0"/>
              </a:rPr>
              <a:t>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moisture;Crops;Prototypes;Humidity;Soil;crop</a:t>
            </a:r>
            <a:r>
              <a:rPr lang="en-IN" sz="1100" dirty="0">
                <a:solidFill>
                  <a:schemeClr val="accent2">
                    <a:lumMod val="75000"/>
                  </a:schemeClr>
                </a:solidFill>
                <a:latin typeface="Times New Roman" panose="02020603050405020304" pitchFamily="18" charset="0"/>
                <a:cs typeface="Times New Roman" panose="02020603050405020304" pitchFamily="18" charset="0"/>
              </a:rPr>
              <a:t> recommendation system;STM32;ESP8266;pH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values;annual</a:t>
            </a:r>
            <a:r>
              <a:rPr lang="en-IN" sz="1100" dirty="0">
                <a:solidFill>
                  <a:schemeClr val="accent2">
                    <a:lumMod val="75000"/>
                  </a:schemeClr>
                </a:solidFill>
                <a:latin typeface="Times New Roman" panose="02020603050405020304" pitchFamily="18" charset="0"/>
                <a:cs typeface="Times New Roman" panose="02020603050405020304" pitchFamily="18" charset="0"/>
              </a:rPr>
              <a:t>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rainfall;Humidity;Temperature;Soil</a:t>
            </a:r>
            <a:r>
              <a:rPr lang="en-IN" sz="1100" dirty="0">
                <a:solidFill>
                  <a:schemeClr val="accent2">
                    <a:lumMod val="75000"/>
                  </a:schemeClr>
                </a:solidFill>
                <a:latin typeface="Times New Roman" panose="02020603050405020304" pitchFamily="18" charset="0"/>
                <a:cs typeface="Times New Roman" panose="02020603050405020304" pitchFamily="18" charset="0"/>
              </a:rPr>
              <a:t> </a:t>
            </a:r>
            <a:r>
              <a:rPr lang="en-IN" sz="1100" dirty="0" err="1">
                <a:solidFill>
                  <a:schemeClr val="accent2">
                    <a:lumMod val="75000"/>
                  </a:schemeClr>
                </a:solidFill>
                <a:latin typeface="Times New Roman" panose="02020603050405020304" pitchFamily="18" charset="0"/>
                <a:cs typeface="Times New Roman" panose="02020603050405020304" pitchFamily="18" charset="0"/>
              </a:rPr>
              <a:t>moisture;Proteus</a:t>
            </a:r>
            <a:r>
              <a:rPr lang="en-IN" sz="1100" dirty="0">
                <a:solidFill>
                  <a:schemeClr val="accent2">
                    <a:lumMod val="75000"/>
                  </a:schemeClr>
                </a:solidFill>
                <a:latin typeface="Times New Roman" panose="02020603050405020304" pitchFamily="18" charset="0"/>
                <a:cs typeface="Times New Roman" panose="02020603050405020304" pitchFamily="18" charset="0"/>
              </a:rPr>
              <a:t>},</a:t>
            </a:r>
          </a:p>
          <a:p>
            <a:pPr marL="0" indent="0" algn="just">
              <a:buNone/>
            </a:pPr>
            <a:r>
              <a:rPr lang="en-IN" sz="1100" dirty="0">
                <a:solidFill>
                  <a:schemeClr val="accent2">
                    <a:lumMod val="75000"/>
                  </a:schemeClr>
                </a:solidFill>
                <a:latin typeface="Times New Roman" panose="02020603050405020304" pitchFamily="18" charset="0"/>
                <a:cs typeface="Times New Roman" panose="02020603050405020304" pitchFamily="18" charset="0"/>
              </a:rPr>
              <a:t>[4] </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Davrazos</a:t>
            </a:r>
            <a:r>
              <a:rPr lang="en-US" sz="1100" dirty="0">
                <a:solidFill>
                  <a:schemeClr val="accent2">
                    <a:lumMod val="75000"/>
                  </a:schemeClr>
                </a:solidFill>
                <a:latin typeface="Times New Roman" panose="02020603050405020304" pitchFamily="18" charset="0"/>
                <a:cs typeface="Times New Roman" panose="02020603050405020304" pitchFamily="18" charset="0"/>
              </a:rPr>
              <a:t>, Gregory &amp; </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Panagiotakopoulos</a:t>
            </a:r>
            <a:r>
              <a:rPr lang="en-US" sz="1100" dirty="0">
                <a:solidFill>
                  <a:schemeClr val="accent2">
                    <a:lumMod val="75000"/>
                  </a:schemeClr>
                </a:solidFill>
                <a:latin typeface="Times New Roman" panose="02020603050405020304" pitchFamily="18" charset="0"/>
                <a:cs typeface="Times New Roman" panose="02020603050405020304" pitchFamily="18" charset="0"/>
              </a:rPr>
              <a:t>, Theodor &amp; </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Kotsiantis</a:t>
            </a:r>
            <a:r>
              <a:rPr lang="en-US" sz="1100" dirty="0">
                <a:solidFill>
                  <a:schemeClr val="accent2">
                    <a:lumMod val="75000"/>
                  </a:schemeClr>
                </a:solidFill>
                <a:latin typeface="Times New Roman" panose="02020603050405020304" pitchFamily="18" charset="0"/>
                <a:cs typeface="Times New Roman" panose="02020603050405020304" pitchFamily="18" charset="0"/>
              </a:rPr>
              <a:t>, Sotiris &amp; </a:t>
            </a:r>
            <a:r>
              <a:rPr lang="en-US" sz="1100" dirty="0" err="1">
                <a:solidFill>
                  <a:schemeClr val="accent2">
                    <a:lumMod val="75000"/>
                  </a:schemeClr>
                </a:solidFill>
                <a:latin typeface="Times New Roman" panose="02020603050405020304" pitchFamily="18" charset="0"/>
                <a:cs typeface="Times New Roman" panose="02020603050405020304" pitchFamily="18" charset="0"/>
              </a:rPr>
              <a:t>Kameas</a:t>
            </a:r>
            <a:r>
              <a:rPr lang="en-US" sz="1100" dirty="0">
                <a:solidFill>
                  <a:schemeClr val="accent2">
                    <a:lumMod val="75000"/>
                  </a:schemeClr>
                </a:solidFill>
                <a:latin typeface="Times New Roman" panose="02020603050405020304" pitchFamily="18" charset="0"/>
                <a:cs typeface="Times New Roman" panose="02020603050405020304" pitchFamily="18" charset="0"/>
              </a:rPr>
              <a:t>, Achilles. (2023). IoT-Enabled Crop Recommendation in Smart Agriculture Using Machine Learning. 1-4. 10.1109/IISA59645.2023.10345924. </a:t>
            </a:r>
          </a:p>
          <a:p>
            <a:pPr marL="0" indent="0" algn="just">
              <a:buNone/>
            </a:pPr>
            <a:r>
              <a:rPr lang="en-IN" sz="1100" u="sng" dirty="0">
                <a:solidFill>
                  <a:schemeClr val="accent2">
                    <a:lumMod val="75000"/>
                  </a:schemeClr>
                </a:solidFill>
                <a:latin typeface="Times New Roman" panose="02020603050405020304" pitchFamily="18" charset="0"/>
                <a:cs typeface="Times New Roman" panose="02020603050405020304" pitchFamily="18" charset="0"/>
              </a:rPr>
              <a:t>Useful Links</a:t>
            </a:r>
          </a:p>
          <a:p>
            <a:pPr marL="0" indent="0">
              <a:buNone/>
            </a:pPr>
            <a:r>
              <a:rPr lang="en-IN" sz="1100" dirty="0">
                <a:solidFill>
                  <a:schemeClr val="accent2">
                    <a:lumMod val="75000"/>
                  </a:schemeClr>
                </a:solidFill>
                <a:latin typeface="Times New Roman" panose="02020603050405020304" pitchFamily="18" charset="0"/>
                <a:cs typeface="Times New Roman" panose="02020603050405020304" pitchFamily="18" charset="0"/>
              </a:rPr>
              <a:t>[</a:t>
            </a:r>
            <a:r>
              <a:rPr lang="en-IN" sz="1100">
                <a:solidFill>
                  <a:schemeClr val="accent2">
                    <a:lumMod val="75000"/>
                  </a:schemeClr>
                </a:solidFill>
                <a:latin typeface="Times New Roman" panose="02020603050405020304" pitchFamily="18" charset="0"/>
                <a:cs typeface="Times New Roman" panose="02020603050405020304" pitchFamily="18" charset="0"/>
              </a:rPr>
              <a:t>5]</a:t>
            </a:r>
            <a:r>
              <a:rPr lang="en-IN" sz="1100" dirty="0">
                <a:solidFill>
                  <a:schemeClr val="accent2">
                    <a:lumMod val="75000"/>
                  </a:schemeClr>
                </a:solidFill>
                <a:latin typeface="Times New Roman" panose="02020603050405020304" pitchFamily="18" charset="0"/>
                <a:cs typeface="Times New Roman" panose="02020603050405020304" pitchFamily="18" charset="0"/>
              </a:rPr>
              <a:t> </a:t>
            </a:r>
            <a:r>
              <a:rPr lang="en-IN" sz="1100">
                <a:solidFill>
                  <a:schemeClr val="accent2">
                    <a:lumMod val="75000"/>
                  </a:schemeClr>
                </a:solidFill>
                <a:latin typeface="Times New Roman" panose="02020603050405020304" pitchFamily="18" charset="0"/>
                <a:cs typeface="Times New Roman" panose="02020603050405020304" pitchFamily="18" charset="0"/>
                <a:hlinkClick r:id="rId3"/>
              </a:rPr>
              <a:t>https</a:t>
            </a:r>
            <a:r>
              <a:rPr lang="en-IN" sz="1100" dirty="0">
                <a:solidFill>
                  <a:schemeClr val="accent2">
                    <a:lumMod val="75000"/>
                  </a:schemeClr>
                </a:solidFill>
                <a:latin typeface="Times New Roman" panose="02020603050405020304" pitchFamily="18" charset="0"/>
                <a:cs typeface="Times New Roman" panose="02020603050405020304" pitchFamily="18" charset="0"/>
                <a:hlinkClick r:id="rId3"/>
              </a:rPr>
              <a:t>://www.kaggle.com/datasets/atharvaingle/crop-recommendation-dataset</a:t>
            </a:r>
            <a:endParaRPr lang="en-IN" sz="1100" dirty="0">
              <a:solidFill>
                <a:schemeClr val="accent2">
                  <a:lumMod val="75000"/>
                </a:schemeClr>
              </a:solidFill>
              <a:latin typeface="Times New Roman" panose="02020603050405020304" pitchFamily="18" charset="0"/>
              <a:cs typeface="Times New Roman" panose="02020603050405020304" pitchFamily="18" charset="0"/>
            </a:endParaRPr>
          </a:p>
          <a:p>
            <a:pPr marL="0" indent="0">
              <a:buNone/>
            </a:pPr>
            <a:br>
              <a:rPr lang="en-IN" sz="1200" dirty="0">
                <a:latin typeface="Times New Roman" panose="02020603050405020304" pitchFamily="18" charset="0"/>
                <a:cs typeface="Times New Roman" panose="02020603050405020304" pitchFamily="18" charset="0"/>
              </a:rPr>
            </a:b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34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464149" y="1538158"/>
            <a:ext cx="8118360" cy="1522440"/>
          </a:xfrm>
          <a:prstGeom prst="rect">
            <a:avLst/>
          </a:prstGeom>
          <a:noFill/>
          <a:ln>
            <a:noFill/>
          </a:ln>
        </p:spPr>
        <p:txBody>
          <a:bodyPr tIns="91440" bIns="91440" anchor="b">
            <a:noAutofit/>
          </a:bodyPr>
          <a:lstStyle/>
          <a:p>
            <a:pPr algn="ctr">
              <a:lnSpc>
                <a:spcPct val="100000"/>
              </a:lnSpc>
              <a:tabLst>
                <a:tab pos="0" algn="l"/>
              </a:tabLst>
            </a:pPr>
            <a:r>
              <a:rPr lang="en" sz="6000" b="1" strike="noStrike" spc="-1" dirty="0">
                <a:solidFill>
                  <a:schemeClr val="accent2">
                    <a:lumMod val="75000"/>
                  </a:schemeClr>
                </a:solidFill>
                <a:latin typeface="Times New Roman"/>
                <a:ea typeface="Times New Roman"/>
              </a:rPr>
              <a:t>Thank You</a:t>
            </a:r>
            <a:endParaRPr lang="en-IN" sz="6000" b="0" strike="noStrike" spc="-1" dirty="0">
              <a:solidFill>
                <a:schemeClr val="accent2">
                  <a:lumMod val="75000"/>
                </a:schemeClr>
              </a:solidFill>
              <a:latin typeface="Arial"/>
            </a:endParaRPr>
          </a:p>
        </p:txBody>
      </p:sp>
      <p:sp>
        <p:nvSpPr>
          <p:cNvPr id="101" name="TextShape 2"/>
          <p:cNvSpPr txBox="1"/>
          <p:nvPr/>
        </p:nvSpPr>
        <p:spPr>
          <a:xfrm>
            <a:off x="512640" y="3840480"/>
            <a:ext cx="8118360" cy="787320"/>
          </a:xfrm>
          <a:prstGeom prst="rect">
            <a:avLst/>
          </a:prstGeom>
          <a:noFill/>
          <a:ln>
            <a:noFill/>
          </a:ln>
        </p:spPr>
        <p:txBody>
          <a:bodyPr tIns="91440" bIns="91440">
            <a:noAutofit/>
          </a:bodyPr>
          <a:lstStyle/>
          <a:p>
            <a:pPr algn="ctr"/>
            <a:endParaRPr lang="en-IN" sz="32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1655" y="256309"/>
            <a:ext cx="7121561" cy="699554"/>
          </a:xfrm>
        </p:spPr>
        <p:txBody>
          <a:bodyPr>
            <a:normAutofit/>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Introduction</a:t>
            </a:r>
            <a:endParaRPr lang="en-IN" sz="2800" b="1" dirty="0">
              <a:solidFill>
                <a:schemeClr val="accent2">
                  <a:lumMod val="75000"/>
                </a:schemeClr>
              </a:solidFill>
            </a:endParaRPr>
          </a:p>
        </p:txBody>
      </p:sp>
      <p:sp>
        <p:nvSpPr>
          <p:cNvPr id="3" name="Text Placeholder 2"/>
          <p:cNvSpPr>
            <a:spLocks noGrp="1"/>
          </p:cNvSpPr>
          <p:nvPr>
            <p:ph idx="1"/>
          </p:nvPr>
        </p:nvSpPr>
        <p:spPr>
          <a:xfrm>
            <a:off x="589745" y="1046018"/>
            <a:ext cx="7185380" cy="3837608"/>
          </a:xfrm>
        </p:spPr>
        <p:txBody>
          <a:bodyPr>
            <a:noAutofit/>
          </a:bodyPr>
          <a:lstStyle/>
          <a:p>
            <a:pPr algn="just">
              <a:lnSpc>
                <a:spcPct val="150000"/>
              </a:lnSpc>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Agriculture is the backbone of any country, and it has become the most significant growing sector all over the world because of increasing the population.</a:t>
            </a:r>
          </a:p>
          <a:p>
            <a:pPr algn="just">
              <a:lnSpc>
                <a:spcPct val="150000"/>
              </a:lnSpc>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About 60% of our country’s population works in agriculture which contributes more to our country's GDP and employment.</a:t>
            </a:r>
          </a:p>
          <a:p>
            <a:pPr algn="just">
              <a:lnSpc>
                <a:spcPct val="150000"/>
              </a:lnSpc>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The main challenge in the agriculture industry is to improve farming efficiency and quality to fulfill the speedily increasing demand for food.</a:t>
            </a:r>
          </a:p>
        </p:txBody>
      </p:sp>
    </p:spTree>
    <p:extLst>
      <p:ext uri="{BB962C8B-B14F-4D97-AF65-F5344CB8AC3E}">
        <p14:creationId xmlns:p14="http://schemas.microsoft.com/office/powerpoint/2010/main" val="5578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1655" y="256309"/>
            <a:ext cx="7121561" cy="699554"/>
          </a:xfrm>
        </p:spPr>
        <p:txBody>
          <a:bodyPr>
            <a:normAutofit/>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Introduction</a:t>
            </a:r>
            <a:endParaRPr lang="en-IN" sz="2800" b="1" dirty="0">
              <a:solidFill>
                <a:schemeClr val="accent2">
                  <a:lumMod val="75000"/>
                </a:schemeClr>
              </a:solidFill>
            </a:endParaRPr>
          </a:p>
        </p:txBody>
      </p:sp>
      <p:sp>
        <p:nvSpPr>
          <p:cNvPr id="3" name="Text Placeholder 2"/>
          <p:cNvSpPr>
            <a:spLocks noGrp="1"/>
          </p:cNvSpPr>
          <p:nvPr>
            <p:ph idx="1"/>
          </p:nvPr>
        </p:nvSpPr>
        <p:spPr>
          <a:xfrm>
            <a:off x="589745" y="1046018"/>
            <a:ext cx="7185380" cy="3837608"/>
          </a:xfrm>
        </p:spPr>
        <p:txBody>
          <a:bodyPr>
            <a:noAutofit/>
          </a:bodyPr>
          <a:lstStyle/>
          <a:p>
            <a:pPr algn="just">
              <a:lnSpc>
                <a:spcPct val="150000"/>
              </a:lnSpc>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The Crop Recommendation system is an innovative solution that leverages the power of Machine Learning (ML) and Internet of Things (IoT) to optimize crop yields and improve agricultural productivity.</a:t>
            </a:r>
          </a:p>
          <a:p>
            <a:pPr algn="just">
              <a:lnSpc>
                <a:spcPct val="150000"/>
              </a:lnSpc>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The system uses ML algorithms to analyze various parameters such as soil type, climate, temperature, and humidity to recommend the most suitable crops for a particular region.</a:t>
            </a:r>
          </a:p>
          <a:p>
            <a:pPr algn="just">
              <a:lnSpc>
                <a:spcPct val="150000"/>
              </a:lnSpc>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The system provides farmers with personalized crop recommendations, reducing the risk of crop failure and increasing their overall profitability.</a:t>
            </a:r>
          </a:p>
          <a:p>
            <a:pPr algn="just">
              <a:lnSpc>
                <a:spcPct val="150000"/>
              </a:lnSpc>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By leveraging ML and IoT, the system aims to increase crop yields, reduce waste, and promote sustainable agriculture practices.</a:t>
            </a:r>
          </a:p>
        </p:txBody>
      </p:sp>
    </p:spTree>
    <p:extLst>
      <p:ext uri="{BB962C8B-B14F-4D97-AF65-F5344CB8AC3E}">
        <p14:creationId xmlns:p14="http://schemas.microsoft.com/office/powerpoint/2010/main" val="4278207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210" y="142516"/>
            <a:ext cx="7190202" cy="731403"/>
          </a:xfrm>
        </p:spPr>
        <p:txBody>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Literature Survey</a:t>
            </a:r>
            <a:endParaRPr lang="en-IN" sz="3200" b="1" dirty="0">
              <a:solidFill>
                <a:schemeClr val="accent2">
                  <a:lumMod val="75000"/>
                </a:schemeClr>
              </a:solidFill>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113488196"/>
              </p:ext>
            </p:extLst>
          </p:nvPr>
        </p:nvGraphicFramePr>
        <p:xfrm>
          <a:off x="214077" y="978694"/>
          <a:ext cx="8013311" cy="3494320"/>
        </p:xfrm>
        <a:graphic>
          <a:graphicData uri="http://schemas.openxmlformats.org/drawingml/2006/table">
            <a:tbl>
              <a:tblPr>
                <a:tableStyleId>{3C2FFA5D-87B4-456A-9821-1D502468CF0F}</a:tableStyleId>
              </a:tblPr>
              <a:tblGrid>
                <a:gridCol w="621146">
                  <a:extLst>
                    <a:ext uri="{9D8B030D-6E8A-4147-A177-3AD203B41FA5}">
                      <a16:colId xmlns:a16="http://schemas.microsoft.com/office/drawing/2014/main" val="20000"/>
                    </a:ext>
                  </a:extLst>
                </a:gridCol>
                <a:gridCol w="1388855">
                  <a:extLst>
                    <a:ext uri="{9D8B030D-6E8A-4147-A177-3AD203B41FA5}">
                      <a16:colId xmlns:a16="http://schemas.microsoft.com/office/drawing/2014/main" val="20001"/>
                    </a:ext>
                  </a:extLst>
                </a:gridCol>
                <a:gridCol w="1584274">
                  <a:extLst>
                    <a:ext uri="{9D8B030D-6E8A-4147-A177-3AD203B41FA5}">
                      <a16:colId xmlns:a16="http://schemas.microsoft.com/office/drawing/2014/main" val="20002"/>
                    </a:ext>
                  </a:extLst>
                </a:gridCol>
                <a:gridCol w="4419036">
                  <a:extLst>
                    <a:ext uri="{9D8B030D-6E8A-4147-A177-3AD203B41FA5}">
                      <a16:colId xmlns:a16="http://schemas.microsoft.com/office/drawing/2014/main" val="20003"/>
                    </a:ext>
                  </a:extLst>
                </a:gridCol>
              </a:tblGrid>
              <a:tr h="258839">
                <a:tc>
                  <a:txBody>
                    <a:bodyPr/>
                    <a:lstStyle/>
                    <a:p>
                      <a:pPr algn="ctr" rtl="0" fontAlgn="ctr">
                        <a:spcBef>
                          <a:spcPts val="0"/>
                        </a:spcBef>
                        <a:spcAft>
                          <a:spcPts val="0"/>
                        </a:spcAft>
                      </a:pPr>
                      <a:r>
                        <a:rPr lang="en-IN" sz="10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Sr. No </a:t>
                      </a:r>
                      <a:endParaRPr lang="en-IN" sz="7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ctr" rtl="0" fontAlgn="ctr">
                        <a:spcBef>
                          <a:spcPts val="0"/>
                        </a:spcBef>
                        <a:spcAft>
                          <a:spcPts val="0"/>
                        </a:spcAft>
                      </a:pPr>
                      <a:r>
                        <a:rPr lang="en-IN" sz="1000" u="none" strike="noStrike">
                          <a:solidFill>
                            <a:schemeClr val="accent2">
                              <a:lumMod val="75000"/>
                            </a:schemeClr>
                          </a:solidFill>
                          <a:effectLst/>
                          <a:latin typeface="Times New Roman" panose="02020603050405020304" pitchFamily="18" charset="0"/>
                          <a:cs typeface="Times New Roman" panose="02020603050405020304" pitchFamily="18" charset="0"/>
                        </a:rPr>
                        <a:t>Title</a:t>
                      </a:r>
                      <a:endParaRPr lang="en-IN" sz="70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ctr" rtl="0" fontAlgn="ctr">
                        <a:spcBef>
                          <a:spcPts val="0"/>
                        </a:spcBef>
                        <a:spcAft>
                          <a:spcPts val="0"/>
                        </a:spcAft>
                      </a:pPr>
                      <a:r>
                        <a:rPr lang="en-IN" sz="10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Author Name </a:t>
                      </a:r>
                      <a:endParaRPr lang="en-IN" sz="7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ctr" rtl="0" fontAlgn="ctr">
                        <a:spcBef>
                          <a:spcPts val="0"/>
                        </a:spcBef>
                        <a:spcAft>
                          <a:spcPts val="0"/>
                        </a:spcAft>
                      </a:pPr>
                      <a:r>
                        <a:rPr lang="en-IN" sz="10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Description </a:t>
                      </a:r>
                      <a:endParaRPr lang="en-IN" sz="7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extLst>
                  <a:ext uri="{0D108BD9-81ED-4DB2-BD59-A6C34878D82A}">
                    <a16:rowId xmlns:a16="http://schemas.microsoft.com/office/drawing/2014/main" val="10000"/>
                  </a:ext>
                </a:extLst>
              </a:tr>
              <a:tr h="1584090">
                <a:tc>
                  <a:txBody>
                    <a:bodyPr/>
                    <a:lstStyle/>
                    <a:p>
                      <a:pPr algn="ctr" rtl="0" fontAlgn="ctr">
                        <a:spcBef>
                          <a:spcPts val="0"/>
                        </a:spcBef>
                        <a:spcAft>
                          <a:spcPts val="0"/>
                        </a:spcAft>
                      </a:pPr>
                      <a:r>
                        <a:rPr lang="en-IN" sz="1000" u="none" strike="noStrike">
                          <a:solidFill>
                            <a:schemeClr val="accent2">
                              <a:lumMod val="75000"/>
                            </a:schemeClr>
                          </a:solidFill>
                          <a:effectLst/>
                          <a:latin typeface="Times New Roman" panose="02020603050405020304" pitchFamily="18" charset="0"/>
                          <a:cs typeface="Times New Roman" panose="02020603050405020304" pitchFamily="18" charset="0"/>
                        </a:rPr>
                        <a:t>1.</a:t>
                      </a:r>
                      <a:endParaRPr lang="en-IN" sz="70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a:r>
                        <a:rPr lang="en-US" sz="1100" kern="1200" dirty="0">
                          <a:solidFill>
                            <a:schemeClr val="accent2">
                              <a:lumMod val="75000"/>
                            </a:schemeClr>
                          </a:solidFill>
                          <a:effectLst/>
                          <a:latin typeface="Times New Roman" panose="02020603050405020304" pitchFamily="18" charset="0"/>
                          <a:cs typeface="Times New Roman" panose="02020603050405020304" pitchFamily="18" charset="0"/>
                        </a:rPr>
                        <a:t>Crop Recommendation with IOT and ML (IEEE EXPLORE 2023) </a:t>
                      </a:r>
                      <a:r>
                        <a:rPr lang="en-US" sz="11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[1]</a:t>
                      </a:r>
                      <a:endParaRPr lang="en-US"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rtl="0" fontAlgn="ctr">
                        <a:spcBef>
                          <a:spcPts val="0"/>
                        </a:spcBef>
                        <a:spcAft>
                          <a:spcPts val="0"/>
                        </a:spcAft>
                      </a:pPr>
                      <a:r>
                        <a:rPr lang="en-US" sz="110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C. V. Neha </a:t>
                      </a:r>
                      <a:r>
                        <a:rPr lang="en-US" sz="1100" kern="1200" dirty="0" err="1">
                          <a:solidFill>
                            <a:schemeClr val="accent2">
                              <a:lumMod val="75000"/>
                            </a:schemeClr>
                          </a:solidFill>
                          <a:effectLst/>
                          <a:latin typeface="Times New Roman" panose="02020603050405020304" pitchFamily="18" charset="0"/>
                          <a:ea typeface="+mn-ea"/>
                          <a:cs typeface="Times New Roman" panose="02020603050405020304" pitchFamily="18" charset="0"/>
                        </a:rPr>
                        <a:t>Niharika</a:t>
                      </a:r>
                      <a:r>
                        <a:rPr lang="en-US" sz="110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 </a:t>
                      </a:r>
                    </a:p>
                    <a:p>
                      <a:pPr algn="just" rtl="0" fontAlgn="ctr">
                        <a:spcBef>
                          <a:spcPts val="0"/>
                        </a:spcBef>
                        <a:spcAft>
                          <a:spcPts val="0"/>
                        </a:spcAft>
                      </a:pPr>
                      <a:r>
                        <a:rPr lang="en-US" sz="110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K. </a:t>
                      </a:r>
                      <a:r>
                        <a:rPr lang="en-US" sz="1100" kern="1200" dirty="0" err="1">
                          <a:solidFill>
                            <a:schemeClr val="accent2">
                              <a:lumMod val="75000"/>
                            </a:schemeClr>
                          </a:solidFill>
                          <a:effectLst/>
                          <a:latin typeface="Times New Roman" panose="02020603050405020304" pitchFamily="18" charset="0"/>
                          <a:ea typeface="+mn-ea"/>
                          <a:cs typeface="Times New Roman" panose="02020603050405020304" pitchFamily="18" charset="0"/>
                        </a:rPr>
                        <a:t>Mothish</a:t>
                      </a:r>
                      <a:r>
                        <a:rPr lang="en-US" sz="110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 Kumar; </a:t>
                      </a:r>
                    </a:p>
                    <a:p>
                      <a:pPr algn="just" rtl="0" fontAlgn="ctr">
                        <a:spcBef>
                          <a:spcPts val="0"/>
                        </a:spcBef>
                        <a:spcAft>
                          <a:spcPts val="0"/>
                        </a:spcAft>
                      </a:pPr>
                      <a:r>
                        <a:rPr lang="en-US" sz="110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K. </a:t>
                      </a:r>
                      <a:r>
                        <a:rPr lang="en-US" sz="1100" kern="1200" dirty="0" err="1">
                          <a:solidFill>
                            <a:schemeClr val="accent2">
                              <a:lumMod val="75000"/>
                            </a:schemeClr>
                          </a:solidFill>
                          <a:effectLst/>
                          <a:latin typeface="Times New Roman" panose="02020603050405020304" pitchFamily="18" charset="0"/>
                          <a:ea typeface="+mn-ea"/>
                          <a:cs typeface="Times New Roman" panose="02020603050405020304" pitchFamily="18" charset="0"/>
                        </a:rPr>
                        <a:t>Harika</a:t>
                      </a:r>
                      <a:r>
                        <a:rPr lang="en-US" sz="110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 </a:t>
                      </a:r>
                    </a:p>
                    <a:p>
                      <a:pPr algn="just" rtl="0" fontAlgn="ctr">
                        <a:spcBef>
                          <a:spcPts val="0"/>
                        </a:spcBef>
                        <a:spcAft>
                          <a:spcPts val="0"/>
                        </a:spcAft>
                      </a:pPr>
                      <a:r>
                        <a:rPr lang="en-US" sz="110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V. </a:t>
                      </a:r>
                      <a:r>
                        <a:rPr lang="en-US" sz="1100" kern="1200" dirty="0" err="1">
                          <a:solidFill>
                            <a:schemeClr val="accent2">
                              <a:lumMod val="75000"/>
                            </a:schemeClr>
                          </a:solidFill>
                          <a:effectLst/>
                          <a:latin typeface="Times New Roman" panose="02020603050405020304" pitchFamily="18" charset="0"/>
                          <a:ea typeface="+mn-ea"/>
                          <a:cs typeface="Times New Roman" panose="02020603050405020304" pitchFamily="18" charset="0"/>
                        </a:rPr>
                        <a:t>Venkatesh</a:t>
                      </a:r>
                      <a:r>
                        <a:rPr lang="en-US" sz="110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 </a:t>
                      </a:r>
                    </a:p>
                    <a:p>
                      <a:pPr algn="just" rtl="0" fontAlgn="ctr">
                        <a:spcBef>
                          <a:spcPts val="0"/>
                        </a:spcBef>
                        <a:spcAft>
                          <a:spcPts val="0"/>
                        </a:spcAft>
                      </a:pPr>
                      <a:r>
                        <a:rPr lang="en-US" sz="110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A. Yasmine Begum</a:t>
                      </a:r>
                      <a:endParaRPr lang="en-IN"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rtl="0" fontAlgn="ctr">
                        <a:spcBef>
                          <a:spcPts val="0"/>
                        </a:spcBef>
                        <a:spcAft>
                          <a:spcPts val="0"/>
                        </a:spcAft>
                      </a:pPr>
                      <a:r>
                        <a:rPr lang="en-US" sz="1100" dirty="0">
                          <a:solidFill>
                            <a:schemeClr val="accent2">
                              <a:lumMod val="75000"/>
                            </a:schemeClr>
                          </a:solidFill>
                          <a:effectLst/>
                          <a:latin typeface="Times New Roman" panose="02020603050405020304" pitchFamily="18" charset="0"/>
                          <a:cs typeface="Times New Roman" panose="02020603050405020304" pitchFamily="18" charset="0"/>
                        </a:rPr>
                        <a:t>The project includes an Arduino-based hardware kit that provides information on pH, temperature, humidity, and the likelihood of rain by integrating this data on a webpage with a machine learning backend that uses the Random Forest algorithm to estimate crop output.</a:t>
                      </a:r>
                    </a:p>
                    <a:p>
                      <a:pPr algn="just" rtl="0" fontAlgn="ctr">
                        <a:spcBef>
                          <a:spcPts val="0"/>
                        </a:spcBef>
                        <a:spcAft>
                          <a:spcPts val="0"/>
                        </a:spcAft>
                      </a:pPr>
                      <a:endParaRPr lang="en-US"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extLst>
                  <a:ext uri="{0D108BD9-81ED-4DB2-BD59-A6C34878D82A}">
                    <a16:rowId xmlns:a16="http://schemas.microsoft.com/office/drawing/2014/main" val="10001"/>
                  </a:ext>
                </a:extLst>
              </a:tr>
              <a:tr h="1651391">
                <a:tc>
                  <a:txBody>
                    <a:bodyPr/>
                    <a:lstStyle/>
                    <a:p>
                      <a:pPr algn="ctr" rtl="0" fontAlgn="ctr">
                        <a:spcBef>
                          <a:spcPts val="0"/>
                        </a:spcBef>
                        <a:spcAft>
                          <a:spcPts val="0"/>
                        </a:spcAft>
                      </a:pPr>
                      <a:r>
                        <a:rPr lang="en-IN" sz="10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2.</a:t>
                      </a:r>
                      <a:endParaRPr lang="en-IN" sz="7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a:r>
                        <a:rPr lang="en-US" sz="1100" kern="1200" dirty="0">
                          <a:solidFill>
                            <a:schemeClr val="accent2">
                              <a:lumMod val="75000"/>
                            </a:schemeClr>
                          </a:solidFill>
                          <a:effectLst/>
                          <a:latin typeface="Times New Roman" panose="02020603050405020304" pitchFamily="18" charset="0"/>
                          <a:cs typeface="Times New Roman" panose="02020603050405020304" pitchFamily="18" charset="0"/>
                        </a:rPr>
                        <a:t>A Machine Learning-Driven Crop Recommendation System with IoT Integration (IEEE EXPLORE 2024) </a:t>
                      </a:r>
                      <a:r>
                        <a:rPr lang="en-US" sz="11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[2]</a:t>
                      </a:r>
                      <a:endParaRPr lang="en-US" sz="1100" dirty="0">
                        <a:solidFill>
                          <a:schemeClr val="accent2">
                            <a:lumMod val="75000"/>
                          </a:schemeClr>
                        </a:solidFill>
                        <a:effectLst/>
                        <a:latin typeface="Times New Roman" panose="02020603050405020304" pitchFamily="18" charset="0"/>
                        <a:cs typeface="Times New Roman" panose="02020603050405020304" pitchFamily="18" charset="0"/>
                      </a:endParaRPr>
                    </a:p>
                    <a:p>
                      <a:pPr fontAlgn="ctr"/>
                      <a:br>
                        <a:rPr lang="en-US" sz="1100" dirty="0">
                          <a:solidFill>
                            <a:schemeClr val="accent2">
                              <a:lumMod val="75000"/>
                            </a:schemeClr>
                          </a:solidFill>
                          <a:effectLst/>
                          <a:latin typeface="Times New Roman" panose="02020603050405020304" pitchFamily="18" charset="0"/>
                          <a:cs typeface="Times New Roman" panose="02020603050405020304" pitchFamily="18" charset="0"/>
                        </a:rPr>
                      </a:br>
                      <a:endParaRPr lang="en-US"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rtl="0" fontAlgn="ctr">
                        <a:spcBef>
                          <a:spcPts val="0"/>
                        </a:spcBef>
                        <a:spcAft>
                          <a:spcPts val="0"/>
                        </a:spcAft>
                      </a:pPr>
                      <a:r>
                        <a:rPr lang="it-IT" sz="11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Al Amin Islam Ridoy; Md. Abu Ismail Siddique; Oishi Joyti</a:t>
                      </a:r>
                      <a:endParaRPr lang="it-IT"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rtl="0" fontAlgn="ctr">
                        <a:spcBef>
                          <a:spcPts val="0"/>
                        </a:spcBef>
                        <a:spcAft>
                          <a:spcPts val="0"/>
                        </a:spcAft>
                      </a:pPr>
                      <a:r>
                        <a:rPr lang="en-US" sz="1100" dirty="0">
                          <a:solidFill>
                            <a:schemeClr val="accent2">
                              <a:lumMod val="75000"/>
                            </a:schemeClr>
                          </a:solidFill>
                          <a:effectLst/>
                          <a:latin typeface="Times New Roman" panose="02020603050405020304" pitchFamily="18" charset="0"/>
                          <a:cs typeface="Times New Roman" panose="02020603050405020304" pitchFamily="18" charset="0"/>
                        </a:rPr>
                        <a:t> This paper proposes a system that utilizes several types of soil and environmental characteristics to determine the ideal crop for a particular land. Via Internet of Things (IoT) devices, environmental characteristics that include temperature and humidity, as well as soil parameter that is pH will be immediately retrieved from the land, enabling instantaneous data gathering. Using a variety of algorithms, the suggested approach Gaussian Naive Bayes which they got 99.55% validation accuracy, determines which crop would be best for cultivation. </a:t>
                      </a:r>
                    </a:p>
                    <a:p>
                      <a:pPr algn="just" rtl="0" fontAlgn="ctr">
                        <a:spcBef>
                          <a:spcPts val="0"/>
                        </a:spcBef>
                        <a:spcAft>
                          <a:spcPts val="0"/>
                        </a:spcAft>
                      </a:pPr>
                      <a:endParaRPr lang="en-US"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extLst>
                  <a:ext uri="{0D108BD9-81ED-4DB2-BD59-A6C34878D82A}">
                    <a16:rowId xmlns:a16="http://schemas.microsoft.com/office/drawing/2014/main" val="10002"/>
                  </a:ext>
                </a:extLst>
              </a:tr>
            </a:tbl>
          </a:graphicData>
        </a:graphic>
      </p:graphicFrame>
      <p:sp>
        <p:nvSpPr>
          <p:cNvPr id="10" name="Rectangle 3"/>
          <p:cNvSpPr>
            <a:spLocks noChangeArrowheads="1"/>
          </p:cNvSpPr>
          <p:nvPr/>
        </p:nvSpPr>
        <p:spPr bwMode="auto">
          <a:xfrm>
            <a:off x="1673225" y="1944687"/>
            <a:ext cx="13108327" cy="537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8424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543" y="231488"/>
            <a:ext cx="7647402" cy="772967"/>
          </a:xfrm>
        </p:spPr>
        <p:txBody>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Literature Survey</a:t>
            </a:r>
            <a:endParaRPr lang="en-IN" sz="3200" dirty="0">
              <a:solidFill>
                <a:schemeClr val="accent2">
                  <a:lumMod val="75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186783624"/>
              </p:ext>
            </p:extLst>
          </p:nvPr>
        </p:nvGraphicFramePr>
        <p:xfrm>
          <a:off x="187900" y="1094509"/>
          <a:ext cx="7965499" cy="3345873"/>
        </p:xfrm>
        <a:graphic>
          <a:graphicData uri="http://schemas.openxmlformats.org/drawingml/2006/table">
            <a:tbl>
              <a:tblPr>
                <a:tableStyleId>{3C2FFA5D-87B4-456A-9821-1D502468CF0F}</a:tableStyleId>
              </a:tblPr>
              <a:tblGrid>
                <a:gridCol w="677402">
                  <a:extLst>
                    <a:ext uri="{9D8B030D-6E8A-4147-A177-3AD203B41FA5}">
                      <a16:colId xmlns:a16="http://schemas.microsoft.com/office/drawing/2014/main" val="20000"/>
                    </a:ext>
                  </a:extLst>
                </a:gridCol>
                <a:gridCol w="1514643">
                  <a:extLst>
                    <a:ext uri="{9D8B030D-6E8A-4147-A177-3AD203B41FA5}">
                      <a16:colId xmlns:a16="http://schemas.microsoft.com/office/drawing/2014/main" val="20001"/>
                    </a:ext>
                  </a:extLst>
                </a:gridCol>
                <a:gridCol w="1727760">
                  <a:extLst>
                    <a:ext uri="{9D8B030D-6E8A-4147-A177-3AD203B41FA5}">
                      <a16:colId xmlns:a16="http://schemas.microsoft.com/office/drawing/2014/main" val="20002"/>
                    </a:ext>
                  </a:extLst>
                </a:gridCol>
                <a:gridCol w="4045694">
                  <a:extLst>
                    <a:ext uri="{9D8B030D-6E8A-4147-A177-3AD203B41FA5}">
                      <a16:colId xmlns:a16="http://schemas.microsoft.com/office/drawing/2014/main" val="20003"/>
                    </a:ext>
                  </a:extLst>
                </a:gridCol>
              </a:tblGrid>
              <a:tr h="1653997">
                <a:tc>
                  <a:txBody>
                    <a:bodyPr/>
                    <a:lstStyle/>
                    <a:p>
                      <a:pPr algn="just" rtl="0" fontAlgn="ctr">
                        <a:spcBef>
                          <a:spcPts val="0"/>
                        </a:spcBef>
                        <a:spcAft>
                          <a:spcPts val="0"/>
                        </a:spcAft>
                      </a:pPr>
                      <a:r>
                        <a:rPr lang="en-IN" sz="10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3.</a:t>
                      </a:r>
                      <a:endParaRPr lang="en-IN" sz="7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marL="0" marR="0" lvl="0" indent="0" algn="just" defTabSz="342900" rtl="0" eaLnBrk="1" fontAlgn="auto" latinLnBrk="0" hangingPunct="1">
                        <a:lnSpc>
                          <a:spcPct val="100000"/>
                        </a:lnSpc>
                        <a:spcBef>
                          <a:spcPts val="0"/>
                        </a:spcBef>
                        <a:spcAft>
                          <a:spcPts val="0"/>
                        </a:spcAft>
                        <a:buClrTx/>
                        <a:buSzTx/>
                        <a:buFontTx/>
                        <a:buNone/>
                        <a:tabLst/>
                        <a:defRPr/>
                      </a:pPr>
                      <a:r>
                        <a:rPr lang="en-US" sz="1100" kern="1200" dirty="0">
                          <a:solidFill>
                            <a:schemeClr val="accent2">
                              <a:lumMod val="75000"/>
                            </a:schemeClr>
                          </a:solidFill>
                          <a:effectLst/>
                          <a:latin typeface="Times New Roman" panose="02020603050405020304" pitchFamily="18" charset="0"/>
                          <a:cs typeface="Times New Roman" panose="02020603050405020304" pitchFamily="18" charset="0"/>
                        </a:rPr>
                        <a:t>Design of Crop Recommender System using Machine Learning and IoT (IEEE EXPLORE 2023) </a:t>
                      </a:r>
                      <a:r>
                        <a:rPr lang="en-US" sz="11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[3]</a:t>
                      </a:r>
                      <a:endParaRPr lang="en-US"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rtl="0" fontAlgn="ctr">
                        <a:spcBef>
                          <a:spcPts val="0"/>
                        </a:spcBef>
                        <a:spcAft>
                          <a:spcPts val="0"/>
                        </a:spcAft>
                      </a:pPr>
                      <a:r>
                        <a:rPr lang="pt-BR" sz="1100" dirty="0">
                          <a:solidFill>
                            <a:schemeClr val="accent2">
                              <a:lumMod val="75000"/>
                            </a:schemeClr>
                          </a:solidFill>
                          <a:effectLst/>
                          <a:latin typeface="Times New Roman" panose="02020603050405020304" pitchFamily="18" charset="0"/>
                          <a:cs typeface="Times New Roman" panose="02020603050405020304" pitchFamily="18" charset="0"/>
                        </a:rPr>
                        <a:t>Josephine Selle</a:t>
                      </a:r>
                      <a:r>
                        <a:rPr lang="pt-BR" sz="1100" baseline="0" dirty="0">
                          <a:solidFill>
                            <a:schemeClr val="accent2">
                              <a:lumMod val="75000"/>
                            </a:schemeClr>
                          </a:solidFill>
                          <a:effectLst/>
                          <a:latin typeface="Times New Roman" panose="02020603050405020304" pitchFamily="18" charset="0"/>
                          <a:cs typeface="Times New Roman" panose="02020603050405020304" pitchFamily="18" charset="0"/>
                        </a:rPr>
                        <a:t> </a:t>
                      </a:r>
                      <a:r>
                        <a:rPr lang="pt-BR" sz="1100" dirty="0">
                          <a:solidFill>
                            <a:schemeClr val="accent2">
                              <a:lumMod val="75000"/>
                            </a:schemeClr>
                          </a:solidFill>
                          <a:effectLst/>
                          <a:latin typeface="Times New Roman" panose="02020603050405020304" pitchFamily="18" charset="0"/>
                          <a:cs typeface="Times New Roman" panose="02020603050405020304" pitchFamily="18" charset="0"/>
                        </a:rPr>
                        <a:t>Jeyanathan;</a:t>
                      </a:r>
                    </a:p>
                    <a:p>
                      <a:pPr algn="just" rtl="0" fontAlgn="ctr">
                        <a:spcBef>
                          <a:spcPts val="0"/>
                        </a:spcBef>
                        <a:spcAft>
                          <a:spcPts val="0"/>
                        </a:spcAft>
                      </a:pPr>
                      <a:r>
                        <a:rPr lang="pt-BR" sz="1100" dirty="0">
                          <a:solidFill>
                            <a:schemeClr val="accent2">
                              <a:lumMod val="75000"/>
                            </a:schemeClr>
                          </a:solidFill>
                          <a:effectLst/>
                          <a:latin typeface="Times New Roman" panose="02020603050405020304" pitchFamily="18" charset="0"/>
                          <a:cs typeface="Times New Roman" panose="02020603050405020304" pitchFamily="18" charset="0"/>
                        </a:rPr>
                        <a:t> B. Veerasamy; </a:t>
                      </a:r>
                    </a:p>
                    <a:p>
                      <a:pPr algn="just" rtl="0" fontAlgn="ctr">
                        <a:spcBef>
                          <a:spcPts val="0"/>
                        </a:spcBef>
                        <a:spcAft>
                          <a:spcPts val="0"/>
                        </a:spcAft>
                      </a:pPr>
                      <a:r>
                        <a:rPr lang="pt-BR" sz="1100" dirty="0">
                          <a:solidFill>
                            <a:schemeClr val="accent2">
                              <a:lumMod val="75000"/>
                            </a:schemeClr>
                          </a:solidFill>
                          <a:effectLst/>
                          <a:latin typeface="Times New Roman" panose="02020603050405020304" pitchFamily="18" charset="0"/>
                          <a:cs typeface="Times New Roman" panose="02020603050405020304" pitchFamily="18" charset="0"/>
                        </a:rPr>
                        <a:t>B. Medha; </a:t>
                      </a:r>
                    </a:p>
                    <a:p>
                      <a:pPr algn="just" rtl="0" fontAlgn="ctr">
                        <a:spcBef>
                          <a:spcPts val="0"/>
                        </a:spcBef>
                        <a:spcAft>
                          <a:spcPts val="0"/>
                        </a:spcAft>
                      </a:pPr>
                      <a:r>
                        <a:rPr lang="pt-BR" sz="1100" dirty="0">
                          <a:solidFill>
                            <a:schemeClr val="accent2">
                              <a:lumMod val="75000"/>
                            </a:schemeClr>
                          </a:solidFill>
                          <a:effectLst/>
                          <a:latin typeface="Times New Roman" panose="02020603050405020304" pitchFamily="18" charset="0"/>
                          <a:cs typeface="Times New Roman" panose="02020603050405020304" pitchFamily="18" charset="0"/>
                        </a:rPr>
                        <a:t>G.Tharun Venkata Sai; R.Bharath Kumar; </a:t>
                      </a:r>
                    </a:p>
                    <a:p>
                      <a:pPr algn="just" rtl="0" fontAlgn="ctr">
                        <a:spcBef>
                          <a:spcPts val="0"/>
                        </a:spcBef>
                        <a:spcAft>
                          <a:spcPts val="0"/>
                        </a:spcAft>
                      </a:pPr>
                      <a:r>
                        <a:rPr lang="pt-BR" sz="1100" dirty="0">
                          <a:solidFill>
                            <a:schemeClr val="accent2">
                              <a:lumMod val="75000"/>
                            </a:schemeClr>
                          </a:solidFill>
                          <a:effectLst/>
                          <a:latin typeface="Times New Roman" panose="02020603050405020304" pitchFamily="18" charset="0"/>
                          <a:cs typeface="Times New Roman" panose="02020603050405020304" pitchFamily="18" charset="0"/>
                        </a:rPr>
                        <a:t>Varsha Sahu</a:t>
                      </a:r>
                      <a:endParaRPr lang="en-IN"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rtl="0" fontAlgn="ctr">
                        <a:spcBef>
                          <a:spcPts val="0"/>
                        </a:spcBef>
                        <a:spcAft>
                          <a:spcPts val="0"/>
                        </a:spcAft>
                      </a:pPr>
                      <a:r>
                        <a:rPr lang="en-US" sz="1100" dirty="0">
                          <a:solidFill>
                            <a:schemeClr val="accent2">
                              <a:lumMod val="75000"/>
                            </a:schemeClr>
                          </a:solidFill>
                          <a:effectLst/>
                          <a:latin typeface="Times New Roman" panose="02020603050405020304" pitchFamily="18" charset="0"/>
                          <a:cs typeface="Times New Roman" panose="02020603050405020304" pitchFamily="18" charset="0"/>
                        </a:rPr>
                        <a:t> The proposed prototype considers soil characteristics, such as pH value, soil temperature, and soil moisture, as well as environmental factors, such as humidity Via Internet of Things (IoT) devices, as inputs to the machine learning algorithm  such as Decision Trees (DT), Random Forest, SVM, XG Boost for precise decision-making.</a:t>
                      </a:r>
                    </a:p>
                    <a:p>
                      <a:pPr algn="just" rtl="0" fontAlgn="ctr">
                        <a:spcBef>
                          <a:spcPts val="0"/>
                        </a:spcBef>
                        <a:spcAft>
                          <a:spcPts val="0"/>
                        </a:spcAft>
                      </a:pPr>
                      <a:endParaRPr lang="en-US"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extLst>
                  <a:ext uri="{0D108BD9-81ED-4DB2-BD59-A6C34878D82A}">
                    <a16:rowId xmlns:a16="http://schemas.microsoft.com/office/drawing/2014/main" val="10000"/>
                  </a:ext>
                </a:extLst>
              </a:tr>
              <a:tr h="1691876">
                <a:tc>
                  <a:txBody>
                    <a:bodyPr/>
                    <a:lstStyle/>
                    <a:p>
                      <a:pPr algn="just" rtl="0" fontAlgn="ctr">
                        <a:spcBef>
                          <a:spcPts val="0"/>
                        </a:spcBef>
                        <a:spcAft>
                          <a:spcPts val="0"/>
                        </a:spcAft>
                      </a:pPr>
                      <a:r>
                        <a:rPr lang="en-IN" sz="10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4.</a:t>
                      </a:r>
                      <a:endParaRPr lang="en-IN" sz="7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a:r>
                        <a:rPr lang="en-US" sz="11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IoT-Enabled Crop Recommendation in Smart Agriculture Using Machine Learning (IEEE EXPLORE 2023) [4]</a:t>
                      </a:r>
                      <a:endParaRPr lang="en-US" sz="1100" dirty="0">
                        <a:solidFill>
                          <a:schemeClr val="accent2">
                            <a:lumMod val="75000"/>
                          </a:schemeClr>
                        </a:solidFill>
                        <a:effectLst/>
                        <a:latin typeface="Times New Roman" panose="02020603050405020304" pitchFamily="18" charset="0"/>
                        <a:cs typeface="Times New Roman" panose="02020603050405020304" pitchFamily="18" charset="0"/>
                      </a:endParaRPr>
                    </a:p>
                    <a:p>
                      <a:pPr algn="just" fontAlgn="ctr"/>
                      <a:br>
                        <a:rPr lang="en-US" sz="1100" dirty="0">
                          <a:solidFill>
                            <a:schemeClr val="accent2">
                              <a:lumMod val="75000"/>
                            </a:schemeClr>
                          </a:solidFill>
                          <a:effectLst/>
                          <a:latin typeface="Times New Roman" panose="02020603050405020304" pitchFamily="18" charset="0"/>
                          <a:cs typeface="Times New Roman" panose="02020603050405020304" pitchFamily="18" charset="0"/>
                        </a:rPr>
                      </a:br>
                      <a:endParaRPr lang="en-US"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rtl="0" fontAlgn="ctr">
                        <a:spcBef>
                          <a:spcPts val="0"/>
                        </a:spcBef>
                        <a:spcAft>
                          <a:spcPts val="0"/>
                        </a:spcAft>
                      </a:pPr>
                      <a:r>
                        <a:rPr lang="it-IT" sz="11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Gregory Davrazos; Theodor Panagiotakopoulos; </a:t>
                      </a:r>
                    </a:p>
                    <a:p>
                      <a:pPr algn="just" rtl="0" fontAlgn="ctr">
                        <a:spcBef>
                          <a:spcPts val="0"/>
                        </a:spcBef>
                        <a:spcAft>
                          <a:spcPts val="0"/>
                        </a:spcAft>
                      </a:pPr>
                      <a:r>
                        <a:rPr lang="it-IT" sz="11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Sotiris Kotsiantis; </a:t>
                      </a:r>
                    </a:p>
                    <a:p>
                      <a:pPr algn="just" rtl="0" fontAlgn="ctr">
                        <a:spcBef>
                          <a:spcPts val="0"/>
                        </a:spcBef>
                        <a:spcAft>
                          <a:spcPts val="0"/>
                        </a:spcAft>
                      </a:pPr>
                      <a:r>
                        <a:rPr lang="it-IT" sz="1100" u="none" strike="noStrike" dirty="0">
                          <a:solidFill>
                            <a:schemeClr val="accent2">
                              <a:lumMod val="75000"/>
                            </a:schemeClr>
                          </a:solidFill>
                          <a:effectLst/>
                          <a:latin typeface="Times New Roman" panose="02020603050405020304" pitchFamily="18" charset="0"/>
                          <a:cs typeface="Times New Roman" panose="02020603050405020304" pitchFamily="18" charset="0"/>
                        </a:rPr>
                        <a:t>Achilles Kameas</a:t>
                      </a:r>
                      <a:endParaRPr lang="it-IT"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rtl="0" fontAlgn="ctr">
                        <a:spcBef>
                          <a:spcPts val="0"/>
                        </a:spcBef>
                        <a:spcAft>
                          <a:spcPts val="0"/>
                        </a:spcAft>
                      </a:pPr>
                      <a:r>
                        <a:rPr lang="en-US" sz="1100" dirty="0">
                          <a:solidFill>
                            <a:schemeClr val="accent2">
                              <a:lumMod val="75000"/>
                            </a:schemeClr>
                          </a:solidFill>
                          <a:effectLst/>
                          <a:latin typeface="Times New Roman" panose="02020603050405020304" pitchFamily="18" charset="0"/>
                          <a:cs typeface="Times New Roman" panose="02020603050405020304" pitchFamily="18" charset="0"/>
                        </a:rPr>
                        <a:t>In this literature review soil, environmental and weather parameters </a:t>
                      </a:r>
                      <a:r>
                        <a:rPr lang="en-US" sz="1100" dirty="0" err="1">
                          <a:solidFill>
                            <a:schemeClr val="accent2">
                              <a:lumMod val="75000"/>
                            </a:schemeClr>
                          </a:solidFill>
                          <a:effectLst/>
                          <a:latin typeface="Times New Roman" panose="02020603050405020304" pitchFamily="18" charset="0"/>
                          <a:cs typeface="Times New Roman" panose="02020603050405020304" pitchFamily="18" charset="0"/>
                        </a:rPr>
                        <a:t>continously</a:t>
                      </a:r>
                      <a:r>
                        <a:rPr lang="en-US" sz="1100" dirty="0">
                          <a:solidFill>
                            <a:schemeClr val="accent2">
                              <a:lumMod val="75000"/>
                            </a:schemeClr>
                          </a:solidFill>
                          <a:effectLst/>
                          <a:latin typeface="Times New Roman" panose="02020603050405020304" pitchFamily="18" charset="0"/>
                          <a:cs typeface="Times New Roman" panose="02020603050405020304" pitchFamily="18" charset="0"/>
                        </a:rPr>
                        <a:t> measured by IoT sensors. This paper applies a set of state-of-the-art machine learning models for crop recommendation using an open dataset for multi-class classification. Evaluation results show that Random Forest classifier gives 99.99% accuracy to predict suitable corp.</a:t>
                      </a:r>
                    </a:p>
                    <a:p>
                      <a:pPr algn="just" rtl="0" fontAlgn="ctr">
                        <a:spcBef>
                          <a:spcPts val="0"/>
                        </a:spcBef>
                        <a:spcAft>
                          <a:spcPts val="0"/>
                        </a:spcAft>
                      </a:pPr>
                      <a:endParaRPr lang="en-US" sz="11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L="41866" marR="41866" marT="20933" marB="20933"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55606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5B004105-6272-F241-1942-BF9DD326D17D}"/>
              </a:ext>
            </a:extLst>
          </p:cNvPr>
          <p:cNvGraphicFramePr>
            <a:graphicFrameLocks noGrp="1"/>
          </p:cNvGraphicFramePr>
          <p:nvPr>
            <p:extLst>
              <p:ext uri="{D42A27DB-BD31-4B8C-83A1-F6EECF244321}">
                <p14:modId xmlns:p14="http://schemas.microsoft.com/office/powerpoint/2010/main" val="4189638118"/>
              </p:ext>
            </p:extLst>
          </p:nvPr>
        </p:nvGraphicFramePr>
        <p:xfrm>
          <a:off x="453656" y="921488"/>
          <a:ext cx="7953154" cy="3650512"/>
        </p:xfrm>
        <a:graphic>
          <a:graphicData uri="http://schemas.openxmlformats.org/drawingml/2006/table">
            <a:tbl>
              <a:tblPr>
                <a:tableStyleId>{3C2FFA5D-87B4-456A-9821-1D502468CF0F}</a:tableStyleId>
              </a:tblPr>
              <a:tblGrid>
                <a:gridCol w="676353">
                  <a:extLst>
                    <a:ext uri="{9D8B030D-6E8A-4147-A177-3AD203B41FA5}">
                      <a16:colId xmlns:a16="http://schemas.microsoft.com/office/drawing/2014/main" val="3257292874"/>
                    </a:ext>
                  </a:extLst>
                </a:gridCol>
                <a:gridCol w="1512296">
                  <a:extLst>
                    <a:ext uri="{9D8B030D-6E8A-4147-A177-3AD203B41FA5}">
                      <a16:colId xmlns:a16="http://schemas.microsoft.com/office/drawing/2014/main" val="2437824142"/>
                    </a:ext>
                  </a:extLst>
                </a:gridCol>
                <a:gridCol w="1748738">
                  <a:extLst>
                    <a:ext uri="{9D8B030D-6E8A-4147-A177-3AD203B41FA5}">
                      <a16:colId xmlns:a16="http://schemas.microsoft.com/office/drawing/2014/main" val="3266495568"/>
                    </a:ext>
                  </a:extLst>
                </a:gridCol>
                <a:gridCol w="4015767">
                  <a:extLst>
                    <a:ext uri="{9D8B030D-6E8A-4147-A177-3AD203B41FA5}">
                      <a16:colId xmlns:a16="http://schemas.microsoft.com/office/drawing/2014/main" val="282590194"/>
                    </a:ext>
                  </a:extLst>
                </a:gridCol>
              </a:tblGrid>
              <a:tr h="1804592">
                <a:tc>
                  <a:txBody>
                    <a:bodyPr/>
                    <a:lstStyle/>
                    <a:p>
                      <a:pPr algn="just" rtl="0" fontAlgn="ctr">
                        <a:spcBef>
                          <a:spcPts val="0"/>
                        </a:spcBef>
                        <a:spcAft>
                          <a:spcPts val="0"/>
                        </a:spcAft>
                      </a:pPr>
                      <a:r>
                        <a:rPr lang="en-IN" sz="1000" u="none" strike="noStrike" dirty="0">
                          <a:solidFill>
                            <a:schemeClr val="accent2"/>
                          </a:solidFill>
                          <a:effectLst/>
                          <a:latin typeface="Times New Roman" panose="02020603050405020304" pitchFamily="18" charset="0"/>
                          <a:cs typeface="Times New Roman" panose="02020603050405020304" pitchFamily="18" charset="0"/>
                        </a:rPr>
                        <a:t>5.</a:t>
                      </a:r>
                      <a:endParaRPr lang="en-IN" sz="700" dirty="0">
                        <a:solidFill>
                          <a:schemeClr val="accent2"/>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marL="0" marR="0" lvl="0" indent="0" algn="just" defTabSz="342900" rtl="0" eaLnBrk="1" fontAlgn="auto" latinLnBrk="0" hangingPunct="1">
                        <a:lnSpc>
                          <a:spcPct val="100000"/>
                        </a:lnSpc>
                        <a:spcBef>
                          <a:spcPts val="0"/>
                        </a:spcBef>
                        <a:spcAft>
                          <a:spcPts val="0"/>
                        </a:spcAft>
                        <a:buClrTx/>
                        <a:buSzTx/>
                        <a:buFontTx/>
                        <a:buNone/>
                        <a:tabLst/>
                        <a:defRPr/>
                      </a:pPr>
                      <a:r>
                        <a:rPr lang="en-US" sz="1100" kern="1200" dirty="0">
                          <a:solidFill>
                            <a:schemeClr val="accent2"/>
                          </a:solidFill>
                          <a:effectLst/>
                          <a:latin typeface="Times New Roman" panose="02020603050405020304" pitchFamily="18" charset="0"/>
                          <a:cs typeface="Times New Roman" panose="02020603050405020304" pitchFamily="18" charset="0"/>
                        </a:rPr>
                        <a:t>Machine Learning Based Optimal Crop Selection System In Smart Agriculture (IEEE EXPLORE 2023) </a:t>
                      </a:r>
                      <a:r>
                        <a:rPr lang="en-US" sz="1100" u="none" strike="noStrike" dirty="0">
                          <a:solidFill>
                            <a:schemeClr val="accent2"/>
                          </a:solidFill>
                          <a:effectLst/>
                          <a:latin typeface="Times New Roman" panose="02020603050405020304" pitchFamily="18" charset="0"/>
                          <a:cs typeface="Times New Roman" panose="02020603050405020304" pitchFamily="18" charset="0"/>
                        </a:rPr>
                        <a:t>[5]</a:t>
                      </a:r>
                      <a:endParaRPr lang="en-US" sz="1100" dirty="0">
                        <a:solidFill>
                          <a:schemeClr val="accent2"/>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rtl="0" fontAlgn="ctr">
                        <a:spcBef>
                          <a:spcPts val="0"/>
                        </a:spcBef>
                        <a:spcAft>
                          <a:spcPts val="0"/>
                        </a:spcAft>
                      </a:pPr>
                      <a:r>
                        <a:rPr lang="pt-BR" sz="1100" dirty="0">
                          <a:solidFill>
                            <a:schemeClr val="accent2"/>
                          </a:solidFill>
                          <a:effectLst/>
                          <a:latin typeface="Times New Roman" panose="02020603050405020304" pitchFamily="18" charset="0"/>
                          <a:cs typeface="Times New Roman" panose="02020603050405020304" pitchFamily="18" charset="0"/>
                        </a:rPr>
                        <a:t>Sita Rani ;</a:t>
                      </a:r>
                    </a:p>
                    <a:p>
                      <a:pPr algn="just" rtl="0" fontAlgn="ctr">
                        <a:spcBef>
                          <a:spcPts val="0"/>
                        </a:spcBef>
                        <a:spcAft>
                          <a:spcPts val="0"/>
                        </a:spcAft>
                      </a:pPr>
                      <a:r>
                        <a:rPr lang="pt-BR" sz="1100" dirty="0">
                          <a:solidFill>
                            <a:schemeClr val="accent2"/>
                          </a:solidFill>
                          <a:effectLst/>
                          <a:latin typeface="Times New Roman" panose="02020603050405020304" pitchFamily="18" charset="0"/>
                          <a:cs typeface="Times New Roman" panose="02020603050405020304" pitchFamily="18" charset="0"/>
                        </a:rPr>
                        <a:t> AmitKumar Mishra ; </a:t>
                      </a:r>
                    </a:p>
                  </a:txBody>
                  <a:tcPr marL="41866" marR="41866" marT="20933" marB="20933" anchor="ctr"/>
                </a:tc>
                <a:tc>
                  <a:txBody>
                    <a:bodyPr/>
                    <a:lstStyle/>
                    <a:p>
                      <a:pPr algn="just" rtl="0" fontAlgn="ctr">
                        <a:spcBef>
                          <a:spcPts val="0"/>
                        </a:spcBef>
                        <a:spcAft>
                          <a:spcPts val="0"/>
                        </a:spcAft>
                      </a:pPr>
                      <a:r>
                        <a:rPr lang="en-US" sz="1100" b="0" i="0" kern="1200" dirty="0">
                          <a:solidFill>
                            <a:schemeClr val="accent2"/>
                          </a:solidFill>
                          <a:effectLst/>
                          <a:latin typeface="Times New Roman" panose="02020603050405020304" pitchFamily="18" charset="0"/>
                          <a:ea typeface="+mn-ea"/>
                          <a:cs typeface="Times New Roman" panose="02020603050405020304" pitchFamily="18" charset="0"/>
                        </a:rPr>
                        <a:t>The various ML techniques used in the proposed model are decision tree, support vector machine (SVM), and K-nearest neighbor (KNN). In the authors proposed another ML-based model to estimate the crop's water requirement using adaptive neuro-fuzzy inference system (ANSIF) and partial least-square regression (PLSR) methods. This system can forecast the water requirement for a crop for one week</a:t>
                      </a:r>
                      <a:r>
                        <a:rPr lang="en-US" sz="1350" b="0" i="0" kern="1200" dirty="0">
                          <a:solidFill>
                            <a:schemeClr val="accent2"/>
                          </a:solidFill>
                          <a:effectLst/>
                          <a:latin typeface="+mn-lt"/>
                          <a:ea typeface="+mn-ea"/>
                          <a:cs typeface="+mn-cs"/>
                        </a:rPr>
                        <a:t>.</a:t>
                      </a:r>
                      <a:endParaRPr lang="en-US" sz="1100" dirty="0">
                        <a:solidFill>
                          <a:schemeClr val="accent2"/>
                        </a:solidFill>
                        <a:effectLst/>
                        <a:latin typeface="Times New Roman" panose="02020603050405020304" pitchFamily="18" charset="0"/>
                        <a:cs typeface="Times New Roman" panose="02020603050405020304" pitchFamily="18" charset="0"/>
                      </a:endParaRPr>
                    </a:p>
                  </a:txBody>
                  <a:tcPr marL="41866" marR="41866" marT="20933" marB="20933" anchor="ctr"/>
                </a:tc>
                <a:extLst>
                  <a:ext uri="{0D108BD9-81ED-4DB2-BD59-A6C34878D82A}">
                    <a16:rowId xmlns:a16="http://schemas.microsoft.com/office/drawing/2014/main" val="4083477677"/>
                  </a:ext>
                </a:extLst>
              </a:tr>
              <a:tr h="1845920">
                <a:tc>
                  <a:txBody>
                    <a:bodyPr/>
                    <a:lstStyle/>
                    <a:p>
                      <a:pPr algn="just" rtl="0" fontAlgn="ctr">
                        <a:spcBef>
                          <a:spcPts val="0"/>
                        </a:spcBef>
                        <a:spcAft>
                          <a:spcPts val="0"/>
                        </a:spcAft>
                      </a:pPr>
                      <a:r>
                        <a:rPr lang="en-IN" sz="1000" u="none" strike="noStrike" dirty="0">
                          <a:solidFill>
                            <a:schemeClr val="accent2"/>
                          </a:solidFill>
                          <a:effectLst/>
                          <a:latin typeface="Times New Roman" panose="02020603050405020304" pitchFamily="18" charset="0"/>
                          <a:cs typeface="Times New Roman" panose="02020603050405020304" pitchFamily="18" charset="0"/>
                        </a:rPr>
                        <a:t>6.</a:t>
                      </a:r>
                      <a:endParaRPr lang="en-IN" sz="700" dirty="0">
                        <a:solidFill>
                          <a:schemeClr val="accent2"/>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a:r>
                        <a:rPr lang="en-US" sz="1100" u="none" strike="noStrike">
                          <a:solidFill>
                            <a:schemeClr val="accent2"/>
                          </a:solidFill>
                          <a:effectLst/>
                          <a:latin typeface="Times New Roman" panose="02020603050405020304" pitchFamily="18" charset="0"/>
                          <a:cs typeface="Times New Roman" panose="02020603050405020304" pitchFamily="18" charset="0"/>
                        </a:rPr>
                        <a:t>Crop </a:t>
                      </a:r>
                      <a:r>
                        <a:rPr lang="en-US" sz="1100" u="none" strike="noStrike" dirty="0">
                          <a:solidFill>
                            <a:schemeClr val="accent2"/>
                          </a:solidFill>
                          <a:effectLst/>
                          <a:latin typeface="Times New Roman" panose="02020603050405020304" pitchFamily="18" charset="0"/>
                          <a:cs typeface="Times New Roman" panose="02020603050405020304" pitchFamily="18" charset="0"/>
                        </a:rPr>
                        <a:t>Prediction Model Using Machine Learning Algorithm (IEEE EXPLORE 2023) [6]</a:t>
                      </a:r>
                      <a:endParaRPr lang="en-US" sz="1100" dirty="0">
                        <a:solidFill>
                          <a:schemeClr val="accent2"/>
                        </a:solidFill>
                        <a:effectLst/>
                        <a:latin typeface="Times New Roman" panose="02020603050405020304" pitchFamily="18" charset="0"/>
                        <a:cs typeface="Times New Roman" panose="02020603050405020304" pitchFamily="18" charset="0"/>
                      </a:endParaRPr>
                    </a:p>
                    <a:p>
                      <a:pPr algn="just" fontAlgn="ctr"/>
                      <a:br>
                        <a:rPr lang="en-US" sz="1100" dirty="0">
                          <a:solidFill>
                            <a:schemeClr val="accent2"/>
                          </a:solidFill>
                          <a:effectLst/>
                          <a:latin typeface="Times New Roman" panose="02020603050405020304" pitchFamily="18" charset="0"/>
                          <a:cs typeface="Times New Roman" panose="02020603050405020304" pitchFamily="18" charset="0"/>
                        </a:rPr>
                      </a:br>
                      <a:endParaRPr lang="en-US" sz="1100" dirty="0">
                        <a:solidFill>
                          <a:schemeClr val="accent2"/>
                        </a:solidFill>
                        <a:effectLst/>
                        <a:latin typeface="Times New Roman" panose="02020603050405020304" pitchFamily="18" charset="0"/>
                        <a:cs typeface="Times New Roman" panose="02020603050405020304" pitchFamily="18" charset="0"/>
                      </a:endParaRPr>
                    </a:p>
                  </a:txBody>
                  <a:tcPr marL="41866" marR="41866" marT="20933" marB="20933" anchor="ctr"/>
                </a:tc>
                <a:tc>
                  <a:txBody>
                    <a:bodyPr/>
                    <a:lstStyle/>
                    <a:p>
                      <a:pPr algn="just" rtl="0" fontAlgn="ctr">
                        <a:spcBef>
                          <a:spcPts val="0"/>
                        </a:spcBef>
                        <a:spcAft>
                          <a:spcPts val="0"/>
                        </a:spcAft>
                      </a:pPr>
                      <a:r>
                        <a:rPr lang="it-IT" sz="1100" u="none" strike="noStrike" dirty="0">
                          <a:solidFill>
                            <a:schemeClr val="accent2"/>
                          </a:solidFill>
                          <a:effectLst/>
                          <a:latin typeface="Times New Roman" panose="02020603050405020304" pitchFamily="18" charset="0"/>
                          <a:cs typeface="Times New Roman" panose="02020603050405020304" pitchFamily="18" charset="0"/>
                        </a:rPr>
                        <a:t>Ersin Elbasi; Chamseddine Zaki Ahmet E. Topcu; Wiem Abdelbaki; Aymen 1. Zreíkat, Elda Cina; Ahmed Shdefat and Louai Saker;</a:t>
                      </a:r>
                    </a:p>
                  </a:txBody>
                  <a:tcPr marL="41866" marR="41866" marT="20933" marB="20933" anchor="ctr"/>
                </a:tc>
                <a:tc>
                  <a:txBody>
                    <a:bodyPr/>
                    <a:lstStyle/>
                    <a:p>
                      <a:pPr algn="just" rtl="0" fontAlgn="ctr">
                        <a:spcBef>
                          <a:spcPts val="0"/>
                        </a:spcBef>
                        <a:spcAft>
                          <a:spcPts val="0"/>
                        </a:spcAft>
                      </a:pPr>
                      <a:r>
                        <a:rPr lang="en-US" sz="1100" b="0" i="0" kern="1200" dirty="0">
                          <a:solidFill>
                            <a:schemeClr val="accent2"/>
                          </a:solidFill>
                          <a:effectLst/>
                          <a:latin typeface="Times New Roman" panose="02020603050405020304" pitchFamily="18" charset="0"/>
                          <a:ea typeface="+mn-ea"/>
                          <a:cs typeface="Times New Roman" panose="02020603050405020304" pitchFamily="18" charset="0"/>
                        </a:rPr>
                        <a:t>Authors want to provide a reliable method for estimating future wheat harvests in one of India's Punjab provinces. For precise and timely wheat crop yield prediction, an KNN with DT hybrid Machine learning model is proposed. To further improve the model's performance, the researchers used a genetic algorithm to tune the KNN-two DT's most crucial hyper parameters: the size of its window and the number of neurons in its hidden layer.</a:t>
                      </a:r>
                      <a:endParaRPr lang="en-US" sz="1100" dirty="0">
                        <a:solidFill>
                          <a:schemeClr val="accent2"/>
                        </a:solidFill>
                        <a:effectLst/>
                        <a:latin typeface="Times New Roman" panose="02020603050405020304" pitchFamily="18" charset="0"/>
                        <a:cs typeface="Times New Roman" panose="02020603050405020304" pitchFamily="18" charset="0"/>
                      </a:endParaRPr>
                    </a:p>
                  </a:txBody>
                  <a:tcPr marL="41866" marR="41866" marT="20933" marB="20933" anchor="ctr"/>
                </a:tc>
                <a:extLst>
                  <a:ext uri="{0D108BD9-81ED-4DB2-BD59-A6C34878D82A}">
                    <a16:rowId xmlns:a16="http://schemas.microsoft.com/office/drawing/2014/main" val="3404284470"/>
                  </a:ext>
                </a:extLst>
              </a:tr>
            </a:tbl>
          </a:graphicData>
        </a:graphic>
      </p:graphicFrame>
      <p:sp>
        <p:nvSpPr>
          <p:cNvPr id="8" name="TextBox 7">
            <a:extLst>
              <a:ext uri="{FF2B5EF4-FFF2-40B4-BE49-F238E27FC236}">
                <a16:creationId xmlns:a16="http://schemas.microsoft.com/office/drawing/2014/main" id="{D4B4533F-76E3-F1E8-C4E2-80F8027CE600}"/>
              </a:ext>
            </a:extLst>
          </p:cNvPr>
          <p:cNvSpPr txBox="1"/>
          <p:nvPr/>
        </p:nvSpPr>
        <p:spPr>
          <a:xfrm>
            <a:off x="2729023" y="286711"/>
            <a:ext cx="457908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54A021">
                    <a:lumMod val="75000"/>
                  </a:srgbClr>
                </a:solidFill>
                <a:effectLst/>
                <a:uLnTx/>
                <a:uFillTx/>
                <a:latin typeface="Times New Roman" panose="02020603050405020304" pitchFamily="18" charset="0"/>
                <a:ea typeface="+mn-ea"/>
                <a:cs typeface="Times New Roman" panose="02020603050405020304" pitchFamily="18" charset="0"/>
              </a:rPr>
              <a:t>Literature Survey</a:t>
            </a:r>
            <a:endParaRPr kumimoji="0" lang="en-IN" sz="32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9607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144" y="131720"/>
            <a:ext cx="7045037" cy="976644"/>
          </a:xfrm>
        </p:spPr>
        <p:txBody>
          <a:bodyPr/>
          <a:lstStyle/>
          <a:p>
            <a:pPr algn="ctr">
              <a:spcBef>
                <a:spcPts val="0"/>
              </a:spcBef>
              <a:defRPr/>
            </a:pPr>
            <a:r>
              <a:rPr lang="en-IN" altLang="en-US" sz="32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DejaVu Sans" charset="0"/>
              </a:rPr>
              <a:t> </a:t>
            </a:r>
            <a:r>
              <a:rPr lang="en-IN" altLang="en-US" sz="3200" b="1" dirty="0">
                <a:solidFill>
                  <a:schemeClr val="accent2">
                    <a:lumMod val="75000"/>
                  </a:schemeClr>
                </a:solidFill>
                <a:latin typeface="Times New Roman" panose="02020603050405020304" pitchFamily="18" charset="0"/>
              </a:rPr>
              <a:t>Limitations of Existing Systems </a:t>
            </a:r>
          </a:p>
        </p:txBody>
      </p:sp>
      <p:sp>
        <p:nvSpPr>
          <p:cNvPr id="3" name="Content Placeholder 2"/>
          <p:cNvSpPr>
            <a:spLocks noGrp="1"/>
          </p:cNvSpPr>
          <p:nvPr>
            <p:ph idx="1"/>
          </p:nvPr>
        </p:nvSpPr>
        <p:spPr>
          <a:xfrm>
            <a:off x="748143" y="1108364"/>
            <a:ext cx="7045037" cy="3789218"/>
          </a:xfrm>
        </p:spPr>
        <p:txBody>
          <a:bodyPr>
            <a:normAutofit/>
          </a:bodyPr>
          <a:lstStyle/>
          <a:p>
            <a:pPr algn="just">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Data Accuracy: Inaccurate or incomplete data from sensors can lead to incorrect recommendations.</a:t>
            </a:r>
          </a:p>
          <a:p>
            <a:pPr algn="just">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Complexity: Requires technical expertise for system setup, maintenance, and interpretation of results.</a:t>
            </a:r>
          </a:p>
          <a:p>
            <a:pPr algn="just">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Data Integration: Challenges in integrating diverse data sources and ensuring consistency.</a:t>
            </a:r>
          </a:p>
          <a:p>
            <a:pPr algn="just">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Adaptability: Models may struggle to adapt to sudden changes in environmental conditions or unforeseen events.</a:t>
            </a:r>
          </a:p>
          <a:p>
            <a:pPr algn="just">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Maintenance: Continuous calibration and maintenance of sensors and systems are needed for reliable performance.</a:t>
            </a:r>
          </a:p>
          <a:p>
            <a:pPr algn="just">
              <a:buFont typeface="Wingdings" panose="05000000000000000000" pitchFamily="2" charset="2"/>
              <a:buChar char="v"/>
            </a:pPr>
            <a:r>
              <a:rPr lang="en-US" sz="1400" dirty="0">
                <a:solidFill>
                  <a:schemeClr val="accent2">
                    <a:lumMod val="75000"/>
                  </a:schemeClr>
                </a:solidFill>
                <a:latin typeface="Times New Roman" panose="02020603050405020304" pitchFamily="18" charset="0"/>
                <a:cs typeface="Times New Roman" panose="02020603050405020304" pitchFamily="18" charset="0"/>
              </a:rPr>
              <a:t>Scalability: Scaling the system for larger farms or diverse crops may be challenging and resource-intensive.</a:t>
            </a:r>
          </a:p>
        </p:txBody>
      </p:sp>
    </p:spTree>
    <p:extLst>
      <p:ext uri="{BB962C8B-B14F-4D97-AF65-F5344CB8AC3E}">
        <p14:creationId xmlns:p14="http://schemas.microsoft.com/office/powerpoint/2010/main" val="3582006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65" y="69374"/>
            <a:ext cx="7338407" cy="831171"/>
          </a:xfrm>
        </p:spPr>
        <p:txBody>
          <a:bodyPr/>
          <a:lstStyle/>
          <a:p>
            <a:pPr algn="ctr"/>
            <a:r>
              <a:rPr lang="en-IN" altLang="en-US" sz="3200" b="1" dirty="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rPr>
              <a:t> Problem Statement </a:t>
            </a:r>
            <a:endParaRPr lang="en-IN" sz="32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8791" y="1018308"/>
            <a:ext cx="7172153" cy="3906982"/>
          </a:xfrm>
        </p:spPr>
        <p:txBody>
          <a:bodyPr>
            <a:normAutofit/>
          </a:bodyPr>
          <a:lstStyle/>
          <a:p>
            <a:pPr algn="just">
              <a:buFont typeface="Wingdings" panose="05000000000000000000" pitchFamily="2" charset="2"/>
              <a:buChar char="q"/>
            </a:pPr>
            <a:r>
              <a:rPr lang="en-US" sz="1400" dirty="0">
                <a:solidFill>
                  <a:schemeClr val="accent2">
                    <a:lumMod val="75000"/>
                  </a:schemeClr>
                </a:solidFill>
                <a:latin typeface="Times New Roman" panose="02020603050405020304" pitchFamily="18" charset="0"/>
                <a:cs typeface="Times New Roman" panose="02020603050405020304" pitchFamily="18" charset="0"/>
              </a:rPr>
              <a:t>The goal is to develop a Crop Recommendation System that integrates Machine Learning (ML) algorithms and Internet of Things (IoT) technologies to provide farmers with precise recommendations for crop cultivation. </a:t>
            </a:r>
          </a:p>
          <a:p>
            <a:pPr algn="just">
              <a:buFont typeface="Wingdings" panose="05000000000000000000" pitchFamily="2" charset="2"/>
              <a:buChar char="q"/>
            </a:pPr>
            <a:r>
              <a:rPr lang="en-US" sz="1400" dirty="0">
                <a:solidFill>
                  <a:schemeClr val="accent2">
                    <a:lumMod val="75000"/>
                  </a:schemeClr>
                </a:solidFill>
                <a:latin typeface="Times New Roman" panose="02020603050405020304" pitchFamily="18" charset="0"/>
                <a:cs typeface="Times New Roman" panose="02020603050405020304" pitchFamily="18" charset="0"/>
              </a:rPr>
              <a:t>The system will use real-time and historical data to analyze and predict the most suitable crops to plant in a particular region, aiming to maximize yield, optimize resource use, and ensure sustainable farming practices.</a:t>
            </a:r>
          </a:p>
          <a:p>
            <a:pPr lvl="0">
              <a:buFont typeface="Wingdings" panose="05000000000000000000" pitchFamily="2" charset="2"/>
              <a:buChar char="q"/>
            </a:pPr>
            <a:r>
              <a:rPr lang="en-US" sz="1400" dirty="0">
                <a:solidFill>
                  <a:schemeClr val="accent2">
                    <a:lumMod val="75000"/>
                  </a:schemeClr>
                </a:solidFill>
                <a:latin typeface="Times New Roman" panose="02020603050405020304" pitchFamily="18" charset="0"/>
                <a:cs typeface="Times New Roman" panose="02020603050405020304" pitchFamily="18" charset="0"/>
              </a:rPr>
              <a:t>Weather Forecasting</a:t>
            </a:r>
          </a:p>
          <a:p>
            <a:pPr lvl="0">
              <a:buFont typeface="Wingdings" panose="05000000000000000000" pitchFamily="2" charset="2"/>
              <a:buChar char="q"/>
            </a:pPr>
            <a:r>
              <a:rPr lang="en-US" sz="1400" dirty="0">
                <a:solidFill>
                  <a:schemeClr val="accent2">
                    <a:lumMod val="75000"/>
                  </a:schemeClr>
                </a:solidFill>
                <a:latin typeface="Times New Roman" panose="02020603050405020304" pitchFamily="18" charset="0"/>
                <a:cs typeface="Times New Roman" panose="02020603050405020304" pitchFamily="18" charset="0"/>
              </a:rPr>
              <a:t>Crop Recommendation</a:t>
            </a:r>
          </a:p>
          <a:p>
            <a:pPr lvl="0">
              <a:buFont typeface="Wingdings" panose="05000000000000000000" pitchFamily="2" charset="2"/>
              <a:buChar char="q"/>
            </a:pPr>
            <a:r>
              <a:rPr lang="en-US" sz="1400" dirty="0">
                <a:solidFill>
                  <a:schemeClr val="accent2">
                    <a:lumMod val="75000"/>
                  </a:schemeClr>
                </a:solidFill>
                <a:latin typeface="Times New Roman" panose="02020603050405020304" pitchFamily="18" charset="0"/>
                <a:cs typeface="Times New Roman" panose="02020603050405020304" pitchFamily="18" charset="0"/>
              </a:rPr>
              <a:t>Crop Recommendation System Interface</a:t>
            </a:r>
          </a:p>
          <a:p>
            <a:pPr lvl="0">
              <a:buFont typeface="Wingdings" panose="05000000000000000000" pitchFamily="2" charset="2"/>
              <a:buChar char="q"/>
            </a:pPr>
            <a:r>
              <a:rPr lang="en-US" sz="1400" dirty="0">
                <a:solidFill>
                  <a:schemeClr val="accent2">
                    <a:lumMod val="75000"/>
                  </a:schemeClr>
                </a:solidFill>
                <a:latin typeface="Times New Roman" panose="02020603050405020304" pitchFamily="18" charset="0"/>
                <a:cs typeface="Times New Roman" panose="02020603050405020304" pitchFamily="18" charset="0"/>
              </a:rPr>
              <a:t>Our system aims at minimizing these problems and looks forward to easing the activities of the farmers</a:t>
            </a:r>
            <a:endParaRPr lang="en-IN" sz="1400" dirty="0">
              <a:solidFill>
                <a:schemeClr val="accent2">
                  <a:lumMod val="75000"/>
                </a:schemeClr>
              </a:solidFill>
              <a:latin typeface="Times New Roman" panose="02020603050405020304" pitchFamily="18" charset="0"/>
              <a:cs typeface="Times New Roman" panose="02020603050405020304" pitchFamily="18" charset="0"/>
            </a:endParaRPr>
          </a:p>
          <a:p>
            <a:pPr algn="just"/>
            <a:endParaRPr lang="en-IN" sz="1400"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929094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1384</TotalTime>
  <Words>1987</Words>
  <Application>Microsoft Office PowerPoint</Application>
  <PresentationFormat>On-screen Show (16:9)</PresentationFormat>
  <Paragraphs>147</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Old Standard TT</vt:lpstr>
      <vt:lpstr>Times New Roman</vt:lpstr>
      <vt:lpstr>Trebuchet MS</vt:lpstr>
      <vt:lpstr>Wingdings</vt:lpstr>
      <vt:lpstr>Wingdings 3</vt:lpstr>
      <vt:lpstr>Facet</vt:lpstr>
      <vt:lpstr>PowerPoint Presentation</vt:lpstr>
      <vt:lpstr>PowerPoint Presentation</vt:lpstr>
      <vt:lpstr>Introduction</vt:lpstr>
      <vt:lpstr>Introduction</vt:lpstr>
      <vt:lpstr>Literature Survey</vt:lpstr>
      <vt:lpstr>Literature Survey</vt:lpstr>
      <vt:lpstr>PowerPoint Presentation</vt:lpstr>
      <vt:lpstr> Limitations of Existing Systems </vt:lpstr>
      <vt:lpstr> Problem Statement </vt:lpstr>
      <vt:lpstr>Proposed System Design </vt:lpstr>
      <vt:lpstr>Description of Proposed System</vt:lpstr>
      <vt:lpstr>Description of Proposed System</vt:lpstr>
      <vt:lpstr>PowerPoint Presentation</vt:lpstr>
      <vt:lpstr>Dataset</vt:lpstr>
      <vt:lpstr>Home Page</vt:lpstr>
      <vt:lpstr>Farmer Module</vt:lpstr>
      <vt:lpstr>Implementation</vt:lpstr>
      <vt:lpstr>Implementation</vt:lpstr>
      <vt:lpstr>PowerPoint Presentation</vt:lpstr>
      <vt:lpstr>Implementation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Ramya</dc:creator>
  <dc:description/>
  <cp:lastModifiedBy>Milind chavan</cp:lastModifiedBy>
  <cp:revision>98</cp:revision>
  <dcterms:modified xsi:type="dcterms:W3CDTF">2024-10-23T07:33:34Z</dcterms:modified>
  <dc:language>en-IN</dc:language>
</cp:coreProperties>
</file>